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77" r:id="rId5"/>
    <p:sldId id="447" r:id="rId6"/>
    <p:sldId id="452" r:id="rId7"/>
    <p:sldId id="401" r:id="rId8"/>
    <p:sldId id="455" r:id="rId9"/>
    <p:sldId id="446" r:id="rId10"/>
    <p:sldId id="384" r:id="rId11"/>
    <p:sldId id="449" r:id="rId12"/>
    <p:sldId id="448" r:id="rId13"/>
    <p:sldId id="460" r:id="rId14"/>
    <p:sldId id="461" r:id="rId15"/>
    <p:sldId id="463" r:id="rId16"/>
    <p:sldId id="465" r:id="rId17"/>
    <p:sldId id="458" r:id="rId18"/>
    <p:sldId id="429" r:id="rId19"/>
    <p:sldId id="459" r:id="rId20"/>
    <p:sldId id="466" r:id="rId21"/>
    <p:sldId id="471" r:id="rId22"/>
    <p:sldId id="468" r:id="rId23"/>
    <p:sldId id="456" r:id="rId24"/>
    <p:sldId id="454" r:id="rId25"/>
    <p:sldId id="457" r:id="rId26"/>
    <p:sldId id="469" r:id="rId27"/>
    <p:sldId id="474" r:id="rId28"/>
    <p:sldId id="473" r:id="rId29"/>
    <p:sldId id="475" r:id="rId30"/>
    <p:sldId id="476" r:id="rId31"/>
    <p:sldId id="477" r:id="rId32"/>
    <p:sldId id="478" r:id="rId33"/>
    <p:sldId id="479" r:id="rId34"/>
    <p:sldId id="481" r:id="rId35"/>
    <p:sldId id="480" r:id="rId36"/>
    <p:sldId id="482" r:id="rId37"/>
    <p:sldId id="453" r:id="rId38"/>
    <p:sldId id="386" r:id="rId39"/>
    <p:sldId id="433" r:id="rId40"/>
    <p:sldId id="462" r:id="rId41"/>
    <p:sldId id="293" r:id="rId42"/>
    <p:sldId id="472" r:id="rId43"/>
  </p:sldIdLst>
  <p:sldSz cx="12192000" cy="6858000"/>
  <p:notesSz cx="6858000" cy="9144000"/>
  <p:embeddedFontLst>
    <p:embeddedFont>
      <p:font typeface="맑은 고딕" panose="020B0503020000020004" pitchFamily="34" charset="-127"/>
      <p:regular r:id="rId46"/>
      <p:bold r:id="rId47"/>
    </p:embeddedFont>
    <p:embeddedFont>
      <p:font typeface="Bebas Neue" panose="020B0606020202050201" pitchFamily="34" charset="0"/>
      <p:regular r:id="rId48"/>
    </p:embeddedFont>
    <p:embeddedFont>
      <p:font typeface="Poppins Light" panose="00000400000000000000" pitchFamily="2" charset="0"/>
      <p:regular r:id="rId49"/>
      <p:italic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EBAA51-9637-3912-A4E2-46139E6E6860}" name="Kartawidjaya, Jason Putra" initials="JK" userId="S::wvh966@haw-hamburg.de::354f1bca-865c-4071-a924-b959d1ac6a55" providerId="AD"/>
  <p188:author id="{61DFA279-B05D-EAA4-019E-415E7A1BB213}" name="Tan, Zhi Hao" initials="ZT" userId="S::wbb353@haw-hamburg.de::570a7c04-7fd4-4fc5-b1e3-cb65022133b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A4E"/>
    <a:srgbClr val="FFFF00"/>
    <a:srgbClr val="4E4E4E"/>
    <a:srgbClr val="00CDC2"/>
    <a:srgbClr val="FFD60A"/>
    <a:srgbClr val="6D6DFF"/>
    <a:srgbClr val="FF4428"/>
    <a:srgbClr val="40CEE9"/>
    <a:srgbClr val="F5F5F5"/>
    <a:srgbClr val="FB9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28C69-DB81-47AC-B411-8979DF86107F}" v="3797" dt="2025-05-20T23:06:05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0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7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Relationship Id="rId1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3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4.sv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0.svg"/><Relationship Id="rId4" Type="http://schemas.openxmlformats.org/officeDocument/2006/relationships/image" Target="../media/image4.svg"/><Relationship Id="rId9" Type="http://schemas.openxmlformats.org/officeDocument/2006/relationships/image" Target="../media/image3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C6EC0193-6271-45E0-A726-CF16A3B47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BD54EE53-8B11-4042-A448-4FC69C86E8B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C78D9F9-2B0E-4B7A-A8DB-1AF71FF9D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63BC98-C240-4658-94BF-059C633D407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phyrproject.org/how-to-debounce-button-inputs-in-a-rtos/" TargetMode="External"/><Relationship Id="rId2" Type="http://schemas.openxmlformats.org/officeDocument/2006/relationships/hyperlink" Target="http://www.tinyvga.com/vga-timing/640x480@60H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d.com/content/dam/amd/en/documents/university/aup-boards/XUPBasys3/documentation/Basys3_rm_8_22_2014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2438400" y="2862373"/>
            <a:ext cx="744220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8800" noProof="0" dirty="0">
                <a:latin typeface="+mj-lt"/>
                <a:cs typeface="Arial" panose="020B0604020202020204" pitchFamily="34" charset="0"/>
              </a:rPr>
              <a:t>TETRIS – DY Projekt</a:t>
            </a:r>
            <a:endParaRPr lang="de-DE" sz="8800" noProof="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CA36-002F-4E15-82B7-18D3CFF64BEC}"/>
              </a:ext>
            </a:extLst>
          </p:cNvPr>
          <p:cNvSpPr txBox="1"/>
          <p:nvPr/>
        </p:nvSpPr>
        <p:spPr>
          <a:xfrm>
            <a:off x="2467428" y="4125378"/>
            <a:ext cx="6651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noProof="0">
                <a:solidFill>
                  <a:schemeClr val="tx1"/>
                </a:solidFill>
                <a:cs typeface="Arial" panose="020B0604020202020204" pitchFamily="34" charset="0"/>
              </a:rPr>
              <a:t>ZWISCHENPRÄSENTATIO</a:t>
            </a:r>
            <a:r>
              <a:rPr lang="de-DE" sz="2400" b="1" noProof="0">
                <a:cs typeface="Arial" panose="020B0604020202020204" pitchFamily="34" charset="0"/>
              </a:rPr>
              <a:t>N</a:t>
            </a:r>
            <a:endParaRPr lang="de-DE" sz="2400" b="1" noProof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6F9F-0E5C-4DE6-AF81-8E43CB58EA79}"/>
              </a:ext>
            </a:extLst>
          </p:cNvPr>
          <p:cNvSpPr txBox="1"/>
          <p:nvPr/>
        </p:nvSpPr>
        <p:spPr>
          <a:xfrm>
            <a:off x="2467428" y="4695488"/>
            <a:ext cx="665117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 noProof="0" dirty="0"/>
              <a:t>ZHI HAO TAN | </a:t>
            </a:r>
            <a:r>
              <a:rPr lang="de-DE" sz="1600" strike="sngStrike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JASON KARTAWIDJAYA  </a:t>
            </a:r>
          </a:p>
          <a:p>
            <a:endParaRPr lang="de-DE" sz="1600" noProof="0" dirty="0">
              <a:solidFill>
                <a:schemeClr val="tx1"/>
              </a:solidFill>
            </a:endParaRPr>
          </a:p>
          <a:p>
            <a:r>
              <a:rPr lang="de-DE" sz="1600" noProof="0" dirty="0">
                <a:solidFill>
                  <a:schemeClr val="tx1"/>
                </a:solidFill>
              </a:rPr>
              <a:t>DIGITALE SYSTEME SOSE25</a:t>
            </a:r>
          </a:p>
          <a:p>
            <a:endParaRPr lang="de-DE" sz="1600" noProof="0" dirty="0">
              <a:solidFill>
                <a:schemeClr val="tx1"/>
              </a:solidFill>
            </a:endParaRPr>
          </a:p>
          <a:p>
            <a:r>
              <a:rPr lang="de-DE" sz="1600" noProof="0" dirty="0">
                <a:solidFill>
                  <a:schemeClr val="tx1"/>
                </a:solidFill>
              </a:rPr>
              <a:t>PROF DR.-ING, R. FITZ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79FB-3D4B-C91E-B0BC-B58E86AD9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09BE21-05FD-9789-BCC5-21073F30A263}"/>
              </a:ext>
            </a:extLst>
          </p:cNvPr>
          <p:cNvSpPr txBox="1"/>
          <p:nvPr/>
        </p:nvSpPr>
        <p:spPr>
          <a:xfrm>
            <a:off x="3606800" y="2875002"/>
            <a:ext cx="49784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 noProof="0">
                <a:latin typeface="+mj-lt"/>
                <a:cs typeface="Arial"/>
              </a:rPr>
              <a:t>module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29996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744D4-CC19-EA66-7DC3-85CA56E10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7504449-5AA2-5F34-8632-4B899A0340F6}"/>
              </a:ext>
            </a:extLst>
          </p:cNvPr>
          <p:cNvSpPr txBox="1"/>
          <p:nvPr/>
        </p:nvSpPr>
        <p:spPr>
          <a:xfrm>
            <a:off x="486099" y="2287369"/>
            <a:ext cx="460660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2 D-FF gegen Metastabilität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Debouncer mit 10 ms sample Periode, bevor das Input eingetragen wird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373A4-36E1-0863-C37D-2BADE6F0E4B3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Input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481FA-AF8A-8C4A-7D2D-13114866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48" y="1323950"/>
            <a:ext cx="3867442" cy="2421187"/>
          </a:xfrm>
          <a:prstGeom prst="rect">
            <a:avLst/>
          </a:prstGeom>
        </p:spPr>
      </p:pic>
      <p:pic>
        <p:nvPicPr>
          <p:cNvPr id="6" name="Picture 5" descr="Diagram of a diagram showing a voltage and a switch&#10;&#10;AI-generated content may be incorrect.">
            <a:extLst>
              <a:ext uri="{FF2B5EF4-FFF2-40B4-BE49-F238E27FC236}">
                <a16:creationId xmlns:a16="http://schemas.microsoft.com/office/drawing/2014/main" id="{CA0291AC-2E59-C731-1DB1-9983765FD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0" y="4152006"/>
            <a:ext cx="4461038" cy="1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8B12F-6D9A-AB31-0755-C248AB25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515BB5B3-E766-0312-64C6-05BEA0DA73C2}"/>
              </a:ext>
            </a:extLst>
          </p:cNvPr>
          <p:cNvSpPr txBox="1"/>
          <p:nvPr/>
        </p:nvSpPr>
        <p:spPr>
          <a:xfrm>
            <a:off x="486100" y="2287369"/>
            <a:ext cx="450776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Linear Feedback Shift Register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XOR und Shift Operation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Periodisch wiederholend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ED074-B5FE-A8FE-E171-AD1D1EE49729}"/>
              </a:ext>
            </a:extLst>
          </p:cNvPr>
          <p:cNvSpPr txBox="1"/>
          <p:nvPr/>
        </p:nvSpPr>
        <p:spPr>
          <a:xfrm>
            <a:off x="1697548" y="521931"/>
            <a:ext cx="59986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Pseudorandom number generator</a:t>
            </a: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8503FCD-DBF3-F930-4692-CF03B29A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95" y="1868365"/>
            <a:ext cx="57626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9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84A69-E8B3-77EA-A2FE-7CB35D19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EBE11031-0723-96A3-2189-8010A60C5CEF}"/>
              </a:ext>
            </a:extLst>
          </p:cNvPr>
          <p:cNvSpPr txBox="1"/>
          <p:nvPr/>
        </p:nvSpPr>
        <p:spPr>
          <a:xfrm>
            <a:off x="486099" y="2287369"/>
            <a:ext cx="54321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 dirty="0">
                <a:cs typeface="Poppins Light"/>
              </a:rPr>
              <a:t>Enthalten</a:t>
            </a:r>
            <a:r>
              <a:rPr lang="de-DE" dirty="0">
                <a:cs typeface="Poppins Light"/>
              </a:rPr>
              <a:t> Clock Divider mit internem Counter Puls</a:t>
            </a: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de-DE" noProof="0" dirty="0">
                <a:cs typeface="Poppins Light"/>
              </a:rPr>
              <a:t>Liefert ein </a:t>
            </a:r>
            <a:r>
              <a:rPr lang="de-DE" dirty="0">
                <a:cs typeface="Poppins Light"/>
              </a:rPr>
              <a:t>counter_vector mit eine Erhöhung je 50ms</a:t>
            </a: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Counter vector with 8 bits </a:t>
            </a: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de-DE" noProof="0" dirty="0">
                <a:cs typeface="Poppins Light"/>
              </a:rPr>
              <a:t>Dient </a:t>
            </a:r>
            <a:r>
              <a:rPr lang="de-DE" dirty="0">
                <a:cs typeface="Poppins Light"/>
              </a:rPr>
              <a:t>als skalierbarer Tick Periode je nach Schwerigkeitsgrad</a:t>
            </a:r>
          </a:p>
          <a:p>
            <a:pPr marL="171450" indent="-171450" latinLnBrk="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C_reset nach Zustandsänderung</a:t>
            </a:r>
            <a:endParaRPr lang="de-DE" noProof="0" dirty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8A476E-E2B9-B7AC-3F71-1B2BCD09090A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Tick counter</a:t>
            </a:r>
          </a:p>
        </p:txBody>
      </p:sp>
    </p:spTree>
    <p:extLst>
      <p:ext uri="{BB962C8B-B14F-4D97-AF65-F5344CB8AC3E}">
        <p14:creationId xmlns:p14="http://schemas.microsoft.com/office/powerpoint/2010/main" val="380860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B89F8-936C-A102-5F21-6744C9C6F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4685B25C-F8A9-A2AC-0954-E35F95377DDC}"/>
              </a:ext>
            </a:extLst>
          </p:cNvPr>
          <p:cNvSpPr txBox="1"/>
          <p:nvPr/>
        </p:nvSpPr>
        <p:spPr>
          <a:xfrm>
            <a:off x="486099" y="2287369"/>
            <a:ext cx="55146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BASYS3 VGA Controller &amp; Output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R,G,B,HS,VS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3F6178-CA96-70D5-DB94-9DB57C2F28A7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Vga Controller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1ED4A-9187-2534-686C-D50FB380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45096"/>
            <a:ext cx="3694521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48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1463269" y="2103072"/>
            <a:ext cx="4943882" cy="1169551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 latinLnBrk="0"/>
            <a:r>
              <a:rPr lang="de-DE" sz="1400" noProof="0">
                <a:solidFill>
                  <a:schemeClr val="tx1"/>
                </a:solidFill>
              </a:rPr>
              <a:t>zeichnet Bild Zeile für Zeile</a:t>
            </a:r>
          </a:p>
          <a:p>
            <a:pPr latinLnBrk="0"/>
            <a:r>
              <a:rPr lang="de-DE" sz="1400" noProof="0">
                <a:solidFill>
                  <a:schemeClr val="tx1"/>
                </a:solidFill>
              </a:rPr>
              <a:t>Blank Periode, wo die Pixels sich nicht auf dem tatsächlichen Bildschirm befindet</a:t>
            </a:r>
          </a:p>
          <a:p>
            <a:pPr latinLnBrk="0"/>
            <a:r>
              <a:rPr lang="de-DE" sz="1400">
                <a:solidFill>
                  <a:schemeClr val="tx1"/>
                </a:solidFill>
              </a:rPr>
              <a:t>H-sync : neue Linie</a:t>
            </a:r>
          </a:p>
          <a:p>
            <a:pPr latinLnBrk="0"/>
            <a:r>
              <a:rPr lang="de-DE" sz="1400" noProof="0">
                <a:solidFill>
                  <a:schemeClr val="tx1"/>
                </a:solidFill>
              </a:rPr>
              <a:t>V-Syn</a:t>
            </a:r>
            <a:r>
              <a:rPr lang="de-DE" sz="1400">
                <a:solidFill>
                  <a:schemeClr val="tx1"/>
                </a:solidFill>
              </a:rPr>
              <a:t>c : neues Bild</a:t>
            </a:r>
            <a:endParaRPr lang="de-DE" sz="1400" noProof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1355319" y="1351710"/>
            <a:ext cx="4842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VGA Timing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A3443A5E-B08D-43E7-9F3C-70025823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761" y="0"/>
            <a:ext cx="1526369" cy="1462088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EF70687-3C3F-6A85-CECF-DEA02ACD49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-290" r="-1840"/>
          <a:stretch/>
        </p:blipFill>
        <p:spPr>
          <a:xfrm>
            <a:off x="6769100" y="987425"/>
            <a:ext cx="5029200" cy="488315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7AF6C6-6B46-6534-ED5B-0885CD799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456" y="3960941"/>
            <a:ext cx="5068007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12446-3EDD-A4DB-9819-912467495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991884-1696-3088-51FE-FBDE9EE1D151}"/>
              </a:ext>
            </a:extLst>
          </p:cNvPr>
          <p:cNvSpPr txBox="1"/>
          <p:nvPr/>
        </p:nvSpPr>
        <p:spPr>
          <a:xfrm>
            <a:off x="1463269" y="2103072"/>
            <a:ext cx="3750081" cy="95410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 algn="just"/>
            <a:r>
              <a:rPr lang="de-DE" sz="1400" noProof="0">
                <a:solidFill>
                  <a:schemeClr val="tx1"/>
                </a:solidFill>
              </a:rPr>
              <a:t>Industrie-standard</a:t>
            </a:r>
          </a:p>
          <a:p>
            <a:r>
              <a:rPr lang="de-DE" sz="1400" noProof="0">
                <a:solidFill>
                  <a:schemeClr val="tx1"/>
                </a:solidFill>
              </a:rPr>
              <a:t>Unterskalierung des Clock-Frequenz mithilfe PLL clock wizard</a:t>
            </a:r>
          </a:p>
          <a:p>
            <a:pPr algn="just"/>
            <a:endParaRPr lang="de-DE" sz="1400" noProof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D186D-8EC7-AE2B-B917-AB8121CEEE05}"/>
              </a:ext>
            </a:extLst>
          </p:cNvPr>
          <p:cNvSpPr txBox="1"/>
          <p:nvPr/>
        </p:nvSpPr>
        <p:spPr>
          <a:xfrm>
            <a:off x="1355319" y="1351710"/>
            <a:ext cx="4842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VGA Einstellung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60A7EFC-E5E9-40B9-5F31-12AB5D464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761" y="0"/>
            <a:ext cx="1526369" cy="1462088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BE86682-0361-5127-4FDC-9B3BBDF8F4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-609" r="-486"/>
          <a:stretch/>
        </p:blipFill>
        <p:spPr>
          <a:xfrm>
            <a:off x="5943258" y="1046491"/>
            <a:ext cx="5758553" cy="5514729"/>
          </a:xfrm>
        </p:spPr>
      </p:pic>
    </p:spTree>
    <p:extLst>
      <p:ext uri="{BB962C8B-B14F-4D97-AF65-F5344CB8AC3E}">
        <p14:creationId xmlns:p14="http://schemas.microsoft.com/office/powerpoint/2010/main" val="243096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6E26-E04F-4EF2-1813-15C9A81C2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14608B00-CAF8-45B7-B959-31BF0F29DE55}"/>
              </a:ext>
            </a:extLst>
          </p:cNvPr>
          <p:cNvSpPr txBox="1"/>
          <p:nvPr/>
        </p:nvSpPr>
        <p:spPr>
          <a:xfrm>
            <a:off x="486099" y="2287369"/>
            <a:ext cx="551465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Rein Kombinatorik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Nimmt </a:t>
            </a:r>
            <a:r>
              <a:rPr lang="de-DE" b="1" noProof="0">
                <a:cs typeface="Poppins Light"/>
              </a:rPr>
              <a:t>output_field [1:200] </a:t>
            </a:r>
            <a:r>
              <a:rPr lang="de-DE" noProof="0">
                <a:cs typeface="Poppins Light"/>
              </a:rPr>
              <a:t>an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Farbe benennen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Grenze zeichnen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CE9965-4BB9-E425-CD0B-F5A82D7AEC89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Video renderer</a:t>
            </a: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5B570F02-426B-10D4-19F8-FC744CB0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1231763"/>
            <a:ext cx="7252385" cy="47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52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609C-B069-050F-F816-4DD28842C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362C959-673F-8060-8802-8B38E851C230}"/>
              </a:ext>
            </a:extLst>
          </p:cNvPr>
          <p:cNvSpPr txBox="1"/>
          <p:nvPr/>
        </p:nvSpPr>
        <p:spPr>
          <a:xfrm>
            <a:off x="486099" y="2287369"/>
            <a:ext cx="483520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Nutzung des 7-Segment-Displays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Binär Score vector auf Segment vector mappen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noProof="0">
                <a:cs typeface="Poppins Light"/>
              </a:rPr>
              <a:t>Ma</a:t>
            </a:r>
            <a:r>
              <a:rPr lang="de-DE">
                <a:cs typeface="Poppins Light"/>
              </a:rPr>
              <a:t>x Punktzahl auf 256 (2^8) begrenzt</a:t>
            </a:r>
            <a:endParaRPr lang="de-DE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DFFF-2543-D56B-EEE2-29816107ED0C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 panose="020B0604020202020204" pitchFamily="34" charset="0"/>
              </a:rPr>
              <a:t>Scoreboard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BCBD7-0C9A-5D0C-C5E1-1CAD4646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099" y="1466679"/>
            <a:ext cx="5956802" cy="348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09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E8889-091D-5C28-F647-AA50E2D94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F797DD-E68F-7AFC-97AC-47626B3F721E}"/>
              </a:ext>
            </a:extLst>
          </p:cNvPr>
          <p:cNvSpPr txBox="1"/>
          <p:nvPr/>
        </p:nvSpPr>
        <p:spPr>
          <a:xfrm>
            <a:off x="2711450" y="2875002"/>
            <a:ext cx="67691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 noProof="0">
                <a:latin typeface="+mj-lt"/>
                <a:cs typeface="Arial"/>
              </a:rPr>
              <a:t>Finite state machine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9009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7BD80-63AF-183F-5EFD-9076DAF47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6D71B0AF-B32A-5CF1-1BEA-E2135567B087}"/>
              </a:ext>
            </a:extLst>
          </p:cNvPr>
          <p:cNvSpPr txBox="1"/>
          <p:nvPr/>
        </p:nvSpPr>
        <p:spPr>
          <a:xfrm>
            <a:off x="1394149" y="2514605"/>
            <a:ext cx="190150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>
                <a:cs typeface="Poppins Light"/>
              </a:rPr>
              <a:t>Spezifikationen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>
                <a:cs typeface="Poppins Light"/>
              </a:rPr>
              <a:t>Grundbegriffe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>
                <a:cs typeface="Poppins Light"/>
              </a:rPr>
              <a:t>Steuerung</a:t>
            </a:r>
            <a:endParaRPr lang="de-DE" sz="1400" noProof="0">
              <a:cs typeface="Poppins Light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129F088-A126-60B3-1EE0-76810EC9CCA5}"/>
              </a:ext>
            </a:extLst>
          </p:cNvPr>
          <p:cNvSpPr/>
          <p:nvPr/>
        </p:nvSpPr>
        <p:spPr>
          <a:xfrm>
            <a:off x="1406848" y="2055171"/>
            <a:ext cx="1319537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 noProof="0">
                <a:latin typeface="+mj-lt"/>
              </a:rPr>
              <a:t>Allgemein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41EBEA-856D-E052-D290-7FA156E318E9}"/>
              </a:ext>
            </a:extLst>
          </p:cNvPr>
          <p:cNvSpPr/>
          <p:nvPr/>
        </p:nvSpPr>
        <p:spPr>
          <a:xfrm>
            <a:off x="1398611" y="1601065"/>
            <a:ext cx="1132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noProof="0">
                <a:latin typeface="+mj-lt"/>
              </a:rPr>
              <a:t>01.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3E3F4-F099-6EB9-B8C4-AB01E4061D68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inhalte</a:t>
            </a:r>
            <a:endParaRPr lang="de-DE" noProof="0"/>
          </a:p>
        </p:txBody>
      </p:sp>
      <p:sp>
        <p:nvSpPr>
          <p:cNvPr id="3" name="직사각형 41">
            <a:extLst>
              <a:ext uri="{FF2B5EF4-FFF2-40B4-BE49-F238E27FC236}">
                <a16:creationId xmlns:a16="http://schemas.microsoft.com/office/drawing/2014/main" id="{EABC0DAE-A9F1-E7C8-C7AC-6E0B285759A4}"/>
              </a:ext>
            </a:extLst>
          </p:cNvPr>
          <p:cNvSpPr/>
          <p:nvPr/>
        </p:nvSpPr>
        <p:spPr>
          <a:xfrm>
            <a:off x="3308349" y="2055171"/>
            <a:ext cx="1905276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 noProof="0" dirty="0">
                <a:latin typeface="+mj-lt"/>
              </a:rPr>
              <a:t>Blockschaltbild</a:t>
            </a:r>
          </a:p>
        </p:txBody>
      </p:sp>
      <p:sp>
        <p:nvSpPr>
          <p:cNvPr id="4" name="직사각형 42">
            <a:extLst>
              <a:ext uri="{FF2B5EF4-FFF2-40B4-BE49-F238E27FC236}">
                <a16:creationId xmlns:a16="http://schemas.microsoft.com/office/drawing/2014/main" id="{7B7DB063-FCA1-2C9D-06B3-C48AD858D3FE}"/>
              </a:ext>
            </a:extLst>
          </p:cNvPr>
          <p:cNvSpPr/>
          <p:nvPr/>
        </p:nvSpPr>
        <p:spPr>
          <a:xfrm>
            <a:off x="3300112" y="1601065"/>
            <a:ext cx="1132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noProof="0">
                <a:latin typeface="+mj-lt"/>
              </a:rPr>
              <a:t>02.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FDFDD-BBAD-DC27-8864-C9BBC7D42A1D}"/>
              </a:ext>
            </a:extLst>
          </p:cNvPr>
          <p:cNvSpPr txBox="1"/>
          <p:nvPr/>
        </p:nvSpPr>
        <p:spPr>
          <a:xfrm>
            <a:off x="1406848" y="5065049"/>
            <a:ext cx="1703550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cs typeface="Poppins Light"/>
              </a:rPr>
              <a:t>Game Engine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 dirty="0">
                <a:cs typeface="Poppins Light"/>
              </a:rPr>
              <a:t>Movement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cs typeface="Poppins Light"/>
              </a:rPr>
              <a:t>Beschreibung der Zustände</a:t>
            </a:r>
            <a:endParaRPr lang="de-DE" sz="1400" noProof="0" dirty="0">
              <a:cs typeface="Poppins Light"/>
            </a:endParaRPr>
          </a:p>
        </p:txBody>
      </p:sp>
      <p:sp>
        <p:nvSpPr>
          <p:cNvPr id="6" name="직사각형 41">
            <a:extLst>
              <a:ext uri="{FF2B5EF4-FFF2-40B4-BE49-F238E27FC236}">
                <a16:creationId xmlns:a16="http://schemas.microsoft.com/office/drawing/2014/main" id="{087138E5-552F-CA78-1012-82B3B913BAB9}"/>
              </a:ext>
            </a:extLst>
          </p:cNvPr>
          <p:cNvSpPr/>
          <p:nvPr/>
        </p:nvSpPr>
        <p:spPr>
          <a:xfrm>
            <a:off x="1419547" y="4624687"/>
            <a:ext cx="1319537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 noProof="0">
                <a:latin typeface="+mj-lt"/>
              </a:rPr>
              <a:t>FSM</a:t>
            </a:r>
          </a:p>
        </p:txBody>
      </p:sp>
      <p:sp>
        <p:nvSpPr>
          <p:cNvPr id="7" name="직사각형 42">
            <a:extLst>
              <a:ext uri="{FF2B5EF4-FFF2-40B4-BE49-F238E27FC236}">
                <a16:creationId xmlns:a16="http://schemas.microsoft.com/office/drawing/2014/main" id="{5F117151-CB35-5604-FFE5-D3A13F242A80}"/>
              </a:ext>
            </a:extLst>
          </p:cNvPr>
          <p:cNvSpPr/>
          <p:nvPr/>
        </p:nvSpPr>
        <p:spPr>
          <a:xfrm>
            <a:off x="1411310" y="4170581"/>
            <a:ext cx="1132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noProof="0" dirty="0">
                <a:latin typeface="+mj-lt"/>
              </a:rPr>
              <a:t>04.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28C6A-25E9-295F-5EEC-4DCA4B66A353}"/>
              </a:ext>
            </a:extLst>
          </p:cNvPr>
          <p:cNvSpPr txBox="1"/>
          <p:nvPr/>
        </p:nvSpPr>
        <p:spPr>
          <a:xfrm>
            <a:off x="3314554" y="5084121"/>
            <a:ext cx="2065515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>
                <a:cs typeface="Poppins Light"/>
              </a:rPr>
              <a:t>Aktueller Stand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/>
              <a:t>Zu realisierende </a:t>
            </a:r>
          </a:p>
          <a:p>
            <a:r>
              <a:rPr lang="de-DE" sz="1400"/>
              <a:t>   Features</a:t>
            </a:r>
            <a:endParaRPr lang="de-DE" sz="1400" noProof="0"/>
          </a:p>
        </p:txBody>
      </p:sp>
      <p:sp>
        <p:nvSpPr>
          <p:cNvPr id="9" name="직사각형 41">
            <a:extLst>
              <a:ext uri="{FF2B5EF4-FFF2-40B4-BE49-F238E27FC236}">
                <a16:creationId xmlns:a16="http://schemas.microsoft.com/office/drawing/2014/main" id="{A051000A-E46D-1F6F-CDAD-6962EE917DD2}"/>
              </a:ext>
            </a:extLst>
          </p:cNvPr>
          <p:cNvSpPr/>
          <p:nvPr/>
        </p:nvSpPr>
        <p:spPr>
          <a:xfrm>
            <a:off x="3327253" y="4624687"/>
            <a:ext cx="179829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 noProof="0">
                <a:latin typeface="+mj-lt"/>
              </a:rPr>
              <a:t>Fortschritt</a:t>
            </a:r>
          </a:p>
        </p:txBody>
      </p:sp>
      <p:sp>
        <p:nvSpPr>
          <p:cNvPr id="10" name="직사각형 42">
            <a:extLst>
              <a:ext uri="{FF2B5EF4-FFF2-40B4-BE49-F238E27FC236}">
                <a16:creationId xmlns:a16="http://schemas.microsoft.com/office/drawing/2014/main" id="{84217A0F-5C54-DF8D-40E4-A6F6042FA2CF}"/>
              </a:ext>
            </a:extLst>
          </p:cNvPr>
          <p:cNvSpPr/>
          <p:nvPr/>
        </p:nvSpPr>
        <p:spPr>
          <a:xfrm>
            <a:off x="3319016" y="4170581"/>
            <a:ext cx="1132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noProof="0" dirty="0">
                <a:latin typeface="+mj-lt"/>
              </a:rPr>
              <a:t>0</a:t>
            </a:r>
            <a:r>
              <a:rPr lang="de-DE" sz="2800" dirty="0">
                <a:latin typeface="+mj-lt"/>
              </a:rPr>
              <a:t>5</a:t>
            </a:r>
            <a:r>
              <a:rPr lang="de-DE" sz="2800" noProof="0" dirty="0"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69CBE-188B-432E-7DF5-CDDE26716065}"/>
              </a:ext>
            </a:extLst>
          </p:cNvPr>
          <p:cNvSpPr txBox="1"/>
          <p:nvPr/>
        </p:nvSpPr>
        <p:spPr>
          <a:xfrm>
            <a:off x="5350643" y="5084121"/>
            <a:ext cx="17982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>
                <a:cs typeface="Poppins Light"/>
              </a:rPr>
              <a:t>Live Demo VGA Schnittstelle</a:t>
            </a:r>
          </a:p>
        </p:txBody>
      </p:sp>
      <p:sp>
        <p:nvSpPr>
          <p:cNvPr id="12" name="직사각형 41">
            <a:extLst>
              <a:ext uri="{FF2B5EF4-FFF2-40B4-BE49-F238E27FC236}">
                <a16:creationId xmlns:a16="http://schemas.microsoft.com/office/drawing/2014/main" id="{0D164F9D-1CF7-8AA2-C1E6-6972E37B0AD7}"/>
              </a:ext>
            </a:extLst>
          </p:cNvPr>
          <p:cNvSpPr/>
          <p:nvPr/>
        </p:nvSpPr>
        <p:spPr>
          <a:xfrm>
            <a:off x="5350643" y="4624687"/>
            <a:ext cx="1319537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 noProof="0">
                <a:latin typeface="+mj-lt"/>
              </a:rPr>
              <a:t>demo</a:t>
            </a:r>
          </a:p>
        </p:txBody>
      </p:sp>
      <p:sp>
        <p:nvSpPr>
          <p:cNvPr id="13" name="직사각형 42">
            <a:extLst>
              <a:ext uri="{FF2B5EF4-FFF2-40B4-BE49-F238E27FC236}">
                <a16:creationId xmlns:a16="http://schemas.microsoft.com/office/drawing/2014/main" id="{1E58314B-4E41-FF25-4A85-937A1E771C7B}"/>
              </a:ext>
            </a:extLst>
          </p:cNvPr>
          <p:cNvSpPr/>
          <p:nvPr/>
        </p:nvSpPr>
        <p:spPr>
          <a:xfrm>
            <a:off x="5342406" y="4170581"/>
            <a:ext cx="1132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noProof="0" dirty="0">
                <a:latin typeface="+mj-lt"/>
              </a:rPr>
              <a:t>06.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11B11-DA23-10E5-E187-25E25E80ED3E}"/>
              </a:ext>
            </a:extLst>
          </p:cNvPr>
          <p:cNvSpPr txBox="1"/>
          <p:nvPr/>
        </p:nvSpPr>
        <p:spPr>
          <a:xfrm>
            <a:off x="5247441" y="2506775"/>
            <a:ext cx="190150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 dirty="0">
                <a:cs typeface="Poppins Light"/>
              </a:rPr>
              <a:t>Input controller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cs typeface="Poppins Light"/>
              </a:rPr>
              <a:t>PRNG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 dirty="0">
                <a:cs typeface="Poppins Light"/>
              </a:rPr>
              <a:t>Game Engine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cs typeface="Poppins Light"/>
              </a:rPr>
              <a:t>Tick counter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 dirty="0">
                <a:cs typeface="Poppins Light"/>
              </a:rPr>
              <a:t>VGA Controller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cs typeface="Poppins Light"/>
              </a:rPr>
              <a:t>Video Renderer</a:t>
            </a:r>
            <a:endParaRPr lang="de-DE" sz="1400" noProof="0" dirty="0">
              <a:cs typeface="Poppins Light"/>
            </a:endParaRPr>
          </a:p>
        </p:txBody>
      </p:sp>
      <p:sp>
        <p:nvSpPr>
          <p:cNvPr id="15" name="직사각형 41">
            <a:extLst>
              <a:ext uri="{FF2B5EF4-FFF2-40B4-BE49-F238E27FC236}">
                <a16:creationId xmlns:a16="http://schemas.microsoft.com/office/drawing/2014/main" id="{BD5D70D1-DD94-062C-C029-7B0E2D7B794D}"/>
              </a:ext>
            </a:extLst>
          </p:cNvPr>
          <p:cNvSpPr/>
          <p:nvPr/>
        </p:nvSpPr>
        <p:spPr>
          <a:xfrm>
            <a:off x="5260140" y="2047341"/>
            <a:ext cx="1798298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 noProof="0">
                <a:latin typeface="+mj-lt"/>
              </a:rPr>
              <a:t>Module</a:t>
            </a:r>
          </a:p>
        </p:txBody>
      </p:sp>
      <p:sp>
        <p:nvSpPr>
          <p:cNvPr id="16" name="직사각형 42">
            <a:extLst>
              <a:ext uri="{FF2B5EF4-FFF2-40B4-BE49-F238E27FC236}">
                <a16:creationId xmlns:a16="http://schemas.microsoft.com/office/drawing/2014/main" id="{9301BC14-1F33-49C7-8320-CB0BA10A66E3}"/>
              </a:ext>
            </a:extLst>
          </p:cNvPr>
          <p:cNvSpPr/>
          <p:nvPr/>
        </p:nvSpPr>
        <p:spPr>
          <a:xfrm>
            <a:off x="5251903" y="1593235"/>
            <a:ext cx="1132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sz="2800" noProof="0" dirty="0">
                <a:latin typeface="+mj-lt"/>
              </a:rPr>
              <a:t>03.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A9AB4-1F0D-CF3D-B671-88D4C76479DF}"/>
              </a:ext>
            </a:extLst>
          </p:cNvPr>
          <p:cNvSpPr txBox="1"/>
          <p:nvPr/>
        </p:nvSpPr>
        <p:spPr>
          <a:xfrm>
            <a:off x="3327253" y="2537449"/>
            <a:ext cx="206551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>
                <a:cs typeface="Poppins Light"/>
              </a:rPr>
              <a:t>Überblick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/>
              <a:t>Game Engine</a:t>
            </a:r>
          </a:p>
        </p:txBody>
      </p:sp>
    </p:spTree>
    <p:extLst>
      <p:ext uri="{BB962C8B-B14F-4D97-AF65-F5344CB8AC3E}">
        <p14:creationId xmlns:p14="http://schemas.microsoft.com/office/powerpoint/2010/main" val="2590528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8D22-7998-35BC-0023-4D8CFB08B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60341D9-1673-CC67-D26B-E10E9DFE2ABB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FSM – GAME engine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404BB3E7-B164-01EF-0668-AC87A5155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84" y="1168262"/>
            <a:ext cx="9147716" cy="52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74A82-5BD9-EF92-6281-7A8C56C5A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B13C34A-E3F8-4555-0CC6-EA308B97E30B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FSM – MOVEMENT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DAF70EE8-84CE-D926-2D1C-DB90BDCB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73" y="1577869"/>
            <a:ext cx="8683571" cy="45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3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C8FF2-6AD3-CF07-7AEB-0266ECA6E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5AA931-4A8E-7876-63DF-196598AFFC90}"/>
              </a:ext>
            </a:extLst>
          </p:cNvPr>
          <p:cNvSpPr txBox="1"/>
          <p:nvPr/>
        </p:nvSpPr>
        <p:spPr>
          <a:xfrm>
            <a:off x="2194982" y="2875002"/>
            <a:ext cx="8227483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 noProof="0">
                <a:latin typeface="+mj-lt"/>
                <a:cs typeface="Arial"/>
              </a:rPr>
              <a:t>Beschreibung der Zustände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7770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2AC15-46DC-17F2-F5DD-71E94136B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520E54F-2CF8-4787-8E31-0C407993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688" y="4096759"/>
            <a:ext cx="2385342" cy="18596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329F8A-6523-9970-0D02-2F179B25EA4A}"/>
              </a:ext>
            </a:extLst>
          </p:cNvPr>
          <p:cNvSpPr txBox="1"/>
          <p:nvPr/>
        </p:nvSpPr>
        <p:spPr>
          <a:xfrm>
            <a:off x="1383049" y="3775634"/>
            <a:ext cx="15141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myblock_field</a:t>
            </a:r>
            <a:endParaRPr lang="de-DE" sz="1400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83D76-B4F4-E1D0-5315-5CE9586A0F6D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 dirty="0">
                <a:latin typeface="+mj-lt"/>
                <a:cs typeface="Arial"/>
              </a:rPr>
              <a:t>Spawn </a:t>
            </a:r>
            <a:endParaRPr lang="de-DE" sz="3600" noProof="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60EBA-E2F5-FA1C-9064-9D2BEDE38A81}"/>
              </a:ext>
            </a:extLst>
          </p:cNvPr>
          <p:cNvSpPr txBox="1"/>
          <p:nvPr/>
        </p:nvSpPr>
        <p:spPr>
          <a:xfrm>
            <a:off x="3775103" y="3775634"/>
            <a:ext cx="19713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7A8FC-4C2F-620D-F21A-FA205C28C8C0}"/>
              </a:ext>
            </a:extLst>
          </p:cNvPr>
          <p:cNvSpPr txBox="1"/>
          <p:nvPr/>
        </p:nvSpPr>
        <p:spPr>
          <a:xfrm>
            <a:off x="6744251" y="3780948"/>
            <a:ext cx="13363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601A0-C329-DF1C-C803-D62285319829}"/>
              </a:ext>
            </a:extLst>
          </p:cNvPr>
          <p:cNvSpPr txBox="1"/>
          <p:nvPr/>
        </p:nvSpPr>
        <p:spPr>
          <a:xfrm>
            <a:off x="9377880" y="3775633"/>
            <a:ext cx="143107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02004-2202-3713-D059-83531749D146}"/>
              </a:ext>
            </a:extLst>
          </p:cNvPr>
          <p:cNvSpPr txBox="1"/>
          <p:nvPr/>
        </p:nvSpPr>
        <p:spPr>
          <a:xfrm>
            <a:off x="943299" y="1833351"/>
            <a:ext cx="1074070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Ruft als Erstes die Funktion</a:t>
            </a:r>
          </a:p>
          <a:p>
            <a:pPr algn="ctr"/>
            <a:r>
              <a:rPr lang="de-DE" dirty="0">
                <a:cs typeface="Poppins Light"/>
              </a:rPr>
              <a:t>Spawn_check = {1: spawn; 0: cannot spawn}</a:t>
            </a:r>
          </a:p>
          <a:p>
            <a:r>
              <a:rPr lang="de-DE" dirty="0">
                <a:cs typeface="Poppins Light"/>
              </a:rPr>
              <a:t>auf.</a:t>
            </a:r>
          </a:p>
          <a:p>
            <a:endParaRPr lang="de-DE" noProof="0" dirty="0">
              <a:cs typeface="Poppins Ligh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Für Spawn_check = 0: SPAWN               GAME_OVER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b="1" dirty="0">
                <a:cs typeface="Poppins Light"/>
              </a:rPr>
              <a:t>Nur als Beispiel</a:t>
            </a:r>
            <a:r>
              <a:rPr lang="de-DE" dirty="0">
                <a:cs typeface="Poppins Light"/>
              </a:rPr>
              <a:t>: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B22488A-73DA-E069-6987-175818E4F45F}"/>
              </a:ext>
            </a:extLst>
          </p:cNvPr>
          <p:cNvSpPr/>
          <p:nvPr/>
        </p:nvSpPr>
        <p:spPr>
          <a:xfrm>
            <a:off x="4703233" y="2941670"/>
            <a:ext cx="635000" cy="307777"/>
          </a:xfrm>
          <a:prstGeom prst="rightArrow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2BE0C9-DD89-D735-4F19-2126F57A3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23" y="4083411"/>
            <a:ext cx="2399304" cy="18596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D8F979D-E3DB-1068-A699-7C6E1C8B3A7F}"/>
              </a:ext>
            </a:extLst>
          </p:cNvPr>
          <p:cNvGrpSpPr/>
          <p:nvPr/>
        </p:nvGrpSpPr>
        <p:grpSpPr>
          <a:xfrm>
            <a:off x="4040798" y="4115161"/>
            <a:ext cx="1407503" cy="734122"/>
            <a:chOff x="0" y="0"/>
            <a:chExt cx="761999" cy="3953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CD424D-11EE-BE2C-7AA3-9A2870FF4D4C}"/>
                </a:ext>
              </a:extLst>
            </p:cNvPr>
            <p:cNvSpPr/>
            <p:nvPr/>
          </p:nvSpPr>
          <p:spPr>
            <a:xfrm>
              <a:off x="0" y="1451"/>
              <a:ext cx="761999" cy="196490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D9367A-DB22-2C70-F672-A829B76DC883}"/>
                </a:ext>
              </a:extLst>
            </p:cNvPr>
            <p:cNvCxnSpPr/>
            <p:nvPr/>
          </p:nvCxnSpPr>
          <p:spPr>
            <a:xfrm flipH="1">
              <a:off x="253559" y="0"/>
              <a:ext cx="441" cy="200085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70F5AEA-ADE5-0FDC-614A-EE7850333DAC}"/>
                </a:ext>
              </a:extLst>
            </p:cNvPr>
            <p:cNvCxnSpPr/>
            <p:nvPr/>
          </p:nvCxnSpPr>
          <p:spPr>
            <a:xfrm flipV="1">
              <a:off x="510396" y="7189"/>
              <a:ext cx="0" cy="189301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FA99BB-9D31-2BB1-ED9D-A0DBE8C2E1DE}"/>
                </a:ext>
              </a:extLst>
            </p:cNvPr>
            <p:cNvSpPr/>
            <p:nvPr/>
          </p:nvSpPr>
          <p:spPr>
            <a:xfrm>
              <a:off x="256396" y="198885"/>
              <a:ext cx="251604" cy="196491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38B03DE-D597-6F9D-6D6F-85A84938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3" y="4096759"/>
            <a:ext cx="2385342" cy="1859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F7466D-AAF6-C893-652B-BBDCEAE07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120" y="4083410"/>
            <a:ext cx="2399304" cy="185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4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2EF02-9C4C-642C-4388-F729B7F6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DA32F8C-4D5F-0105-7C20-4D59CA28E6A2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Spawn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B2DFD-3FA7-64E6-08FD-01FB47C1D9C9}"/>
              </a:ext>
            </a:extLst>
          </p:cNvPr>
          <p:cNvSpPr txBox="1"/>
          <p:nvPr/>
        </p:nvSpPr>
        <p:spPr>
          <a:xfrm>
            <a:off x="1212208" y="2736687"/>
            <a:ext cx="333568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 || 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74B7F-C774-8306-9F75-DF2E07F6E38A}"/>
              </a:ext>
            </a:extLst>
          </p:cNvPr>
          <p:cNvSpPr txBox="1"/>
          <p:nvPr/>
        </p:nvSpPr>
        <p:spPr>
          <a:xfrm>
            <a:off x="2610262" y="3258100"/>
            <a:ext cx="133635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FA02C-C3E7-31BF-1AB1-22821F744709}"/>
              </a:ext>
            </a:extLst>
          </p:cNvPr>
          <p:cNvSpPr txBox="1"/>
          <p:nvPr/>
        </p:nvSpPr>
        <p:spPr>
          <a:xfrm>
            <a:off x="943299" y="1833351"/>
            <a:ext cx="107407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Vergleichen: myblock_next_field &amp;&amp; saved_field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CB5BBE-E93F-B381-5833-DAE831F8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924" y="3033983"/>
            <a:ext cx="2399304" cy="18596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66664F-4871-DFEB-EED0-4CFDA6E38995}"/>
              </a:ext>
            </a:extLst>
          </p:cNvPr>
          <p:cNvGrpSpPr/>
          <p:nvPr/>
        </p:nvGrpSpPr>
        <p:grpSpPr>
          <a:xfrm>
            <a:off x="2176299" y="3043673"/>
            <a:ext cx="1407503" cy="734122"/>
            <a:chOff x="0" y="0"/>
            <a:chExt cx="761999" cy="3953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674486-4558-8672-D262-B87D6DBA45BE}"/>
                </a:ext>
              </a:extLst>
            </p:cNvPr>
            <p:cNvSpPr/>
            <p:nvPr/>
          </p:nvSpPr>
          <p:spPr>
            <a:xfrm>
              <a:off x="0" y="1451"/>
              <a:ext cx="761999" cy="196490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5BEB7D-24ED-A5CF-400A-000EA73BED63}"/>
                </a:ext>
              </a:extLst>
            </p:cNvPr>
            <p:cNvCxnSpPr/>
            <p:nvPr/>
          </p:nvCxnSpPr>
          <p:spPr>
            <a:xfrm flipH="1">
              <a:off x="253559" y="0"/>
              <a:ext cx="441" cy="200085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7E88FAC-4D41-B151-F50B-A52F88B84A14}"/>
                </a:ext>
              </a:extLst>
            </p:cNvPr>
            <p:cNvCxnSpPr/>
            <p:nvPr/>
          </p:nvCxnSpPr>
          <p:spPr>
            <a:xfrm flipV="1">
              <a:off x="510396" y="7189"/>
              <a:ext cx="0" cy="189301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EE682E-A668-ACE1-07BE-4A15744C836F}"/>
                </a:ext>
              </a:extLst>
            </p:cNvPr>
            <p:cNvSpPr/>
            <p:nvPr/>
          </p:nvSpPr>
          <p:spPr>
            <a:xfrm>
              <a:off x="256396" y="198885"/>
              <a:ext cx="251604" cy="196491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7B6199FE-948D-DE12-1F5D-1B113AC4DFAB}"/>
              </a:ext>
            </a:extLst>
          </p:cNvPr>
          <p:cNvSpPr/>
          <p:nvPr/>
        </p:nvSpPr>
        <p:spPr>
          <a:xfrm>
            <a:off x="3037324" y="2949975"/>
            <a:ext cx="622300" cy="536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277FE27-ED07-12DC-7CD5-F3CD314E93B8}"/>
              </a:ext>
            </a:extLst>
          </p:cNvPr>
          <p:cNvSpPr/>
          <p:nvPr/>
        </p:nvSpPr>
        <p:spPr>
          <a:xfrm>
            <a:off x="2553379" y="3311292"/>
            <a:ext cx="622300" cy="536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B92168-766D-DE25-EDA2-2EA1B8F31741}"/>
              </a:ext>
            </a:extLst>
          </p:cNvPr>
          <p:cNvSpPr/>
          <p:nvPr/>
        </p:nvSpPr>
        <p:spPr>
          <a:xfrm>
            <a:off x="4703228" y="3809935"/>
            <a:ext cx="635000" cy="307777"/>
          </a:xfrm>
          <a:prstGeom prst="rightArrow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86C89D-FAEB-D020-B9A8-2E67E4EE1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292" y="3032351"/>
            <a:ext cx="2399304" cy="18613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298A7D-27AC-2275-6C27-E2C9F3F84936}"/>
              </a:ext>
            </a:extLst>
          </p:cNvPr>
          <p:cNvSpPr txBox="1"/>
          <p:nvPr/>
        </p:nvSpPr>
        <p:spPr>
          <a:xfrm>
            <a:off x="6386088" y="2724574"/>
            <a:ext cx="1429711" cy="319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8AB243-C3A3-3641-C4CE-340CAC1FC962}"/>
              </a:ext>
            </a:extLst>
          </p:cNvPr>
          <p:cNvCxnSpPr>
            <a:endCxn id="22" idx="3"/>
          </p:cNvCxnSpPr>
          <p:nvPr/>
        </p:nvCxnSpPr>
        <p:spPr>
          <a:xfrm flipV="1">
            <a:off x="1857676" y="3768810"/>
            <a:ext cx="786837" cy="1630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E27014-8A20-BAA6-E72A-1507782050C4}"/>
              </a:ext>
            </a:extLst>
          </p:cNvPr>
          <p:cNvSpPr txBox="1"/>
          <p:nvPr/>
        </p:nvSpPr>
        <p:spPr>
          <a:xfrm>
            <a:off x="943299" y="541804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Überschneidung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E3890-794A-028F-A407-07FD655A0742}"/>
              </a:ext>
            </a:extLst>
          </p:cNvPr>
          <p:cNvSpPr txBox="1"/>
          <p:nvPr/>
        </p:nvSpPr>
        <p:spPr>
          <a:xfrm>
            <a:off x="5711172" y="5354002"/>
            <a:ext cx="277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„Spiel Vorbei“ Ausgabe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055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5F127-5D96-E29D-2BD3-98744C45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A4CA9694-6F3D-9410-2060-3AA09539F4EF}"/>
              </a:ext>
            </a:extLst>
          </p:cNvPr>
          <p:cNvSpPr txBox="1"/>
          <p:nvPr/>
        </p:nvSpPr>
        <p:spPr>
          <a:xfrm>
            <a:off x="1378559" y="3512914"/>
            <a:ext cx="1527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myblock_field</a:t>
            </a:r>
            <a:endParaRPr lang="de-DE" sz="1400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1CBE6A-9526-8AB7-B4CA-982F13B9B46F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Spawn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E214A-41D4-CD1C-3967-D63B88E3D676}"/>
              </a:ext>
            </a:extLst>
          </p:cNvPr>
          <p:cNvSpPr txBox="1"/>
          <p:nvPr/>
        </p:nvSpPr>
        <p:spPr>
          <a:xfrm>
            <a:off x="3760635" y="3512913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49460-C15B-1E63-48CD-E7DD7AB9943C}"/>
              </a:ext>
            </a:extLst>
          </p:cNvPr>
          <p:cNvSpPr txBox="1"/>
          <p:nvPr/>
        </p:nvSpPr>
        <p:spPr>
          <a:xfrm>
            <a:off x="6747767" y="3503287"/>
            <a:ext cx="13722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83A6BE-1696-945E-CADF-BF552BE5517F}"/>
              </a:ext>
            </a:extLst>
          </p:cNvPr>
          <p:cNvSpPr txBox="1"/>
          <p:nvPr/>
        </p:nvSpPr>
        <p:spPr>
          <a:xfrm>
            <a:off x="9308455" y="3512912"/>
            <a:ext cx="18631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50097-CE63-B0D0-DF30-D29DEA3BC567}"/>
              </a:ext>
            </a:extLst>
          </p:cNvPr>
          <p:cNvSpPr txBox="1"/>
          <p:nvPr/>
        </p:nvSpPr>
        <p:spPr>
          <a:xfrm>
            <a:off x="943299" y="1833351"/>
            <a:ext cx="1074070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cs typeface="Poppins Light"/>
              </a:rPr>
              <a:t>Anderes Beispiel: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>
              <a:cs typeface="Poppins Ligh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myblock_field &lt;= myblock_next_field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output_field &lt;= saved_field || myblock_next_field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SPAWN             FALL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E207D-2D79-F420-9E56-0CFB3E38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04" y="3824321"/>
            <a:ext cx="2385342" cy="1859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B9DF6F-DF13-1BE4-508B-924F51E5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18" y="3824321"/>
            <a:ext cx="2385342" cy="18596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820AB19-BAA7-9959-D5F8-BE183A7B18FD}"/>
              </a:ext>
            </a:extLst>
          </p:cNvPr>
          <p:cNvGrpSpPr/>
          <p:nvPr/>
        </p:nvGrpSpPr>
        <p:grpSpPr>
          <a:xfrm rot="10800000">
            <a:off x="4074784" y="3820689"/>
            <a:ext cx="1392366" cy="771391"/>
            <a:chOff x="0" y="0"/>
            <a:chExt cx="761999" cy="3953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FE167-71FD-48F4-B97B-5E8B1845032A}"/>
                </a:ext>
              </a:extLst>
            </p:cNvPr>
            <p:cNvSpPr/>
            <p:nvPr/>
          </p:nvSpPr>
          <p:spPr>
            <a:xfrm>
              <a:off x="0" y="1451"/>
              <a:ext cx="761999" cy="196490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C4D75A-AC02-3FF5-192A-7FD4DF38DE1A}"/>
                </a:ext>
              </a:extLst>
            </p:cNvPr>
            <p:cNvCxnSpPr/>
            <p:nvPr/>
          </p:nvCxnSpPr>
          <p:spPr>
            <a:xfrm flipH="1">
              <a:off x="253559" y="0"/>
              <a:ext cx="441" cy="200085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E0A5CD-9300-B9C5-6D1D-E732346B533D}"/>
                </a:ext>
              </a:extLst>
            </p:cNvPr>
            <p:cNvCxnSpPr/>
            <p:nvPr/>
          </p:nvCxnSpPr>
          <p:spPr>
            <a:xfrm flipV="1">
              <a:off x="510396" y="7189"/>
              <a:ext cx="0" cy="189301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2BA7FA-A517-68E0-3CB3-F06234C7192B}"/>
                </a:ext>
              </a:extLst>
            </p:cNvPr>
            <p:cNvSpPr/>
            <p:nvPr/>
          </p:nvSpPr>
          <p:spPr>
            <a:xfrm>
              <a:off x="256396" y="198885"/>
              <a:ext cx="251604" cy="196491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6DA50EC-A3E9-430B-2C59-180F3ACB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945" y="3811064"/>
            <a:ext cx="2385342" cy="18675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8A9E3C-6F44-899F-6135-F4F8B7D5F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653" y="3820689"/>
            <a:ext cx="2401192" cy="186759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85480CE9-9437-43FE-55C2-BAA6336B0DE6}"/>
              </a:ext>
            </a:extLst>
          </p:cNvPr>
          <p:cNvSpPr/>
          <p:nvPr/>
        </p:nvSpPr>
        <p:spPr>
          <a:xfrm>
            <a:off x="2065906" y="2948316"/>
            <a:ext cx="635000" cy="307777"/>
          </a:xfrm>
          <a:prstGeom prst="rightArrow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267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C11F4-D2FC-A54D-FB05-10C6A9FCD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3579717C-00E8-69CF-5D05-64F629213443}"/>
              </a:ext>
            </a:extLst>
          </p:cNvPr>
          <p:cNvSpPr txBox="1"/>
          <p:nvPr/>
        </p:nvSpPr>
        <p:spPr>
          <a:xfrm>
            <a:off x="1378559" y="3512914"/>
            <a:ext cx="1527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myblock_field</a:t>
            </a:r>
            <a:endParaRPr lang="de-DE" sz="1400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C06DB-36A7-2C32-0F89-467C7F34DB88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Fall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D08C8-AB70-CAF4-0373-EF34C52480C9}"/>
              </a:ext>
            </a:extLst>
          </p:cNvPr>
          <p:cNvSpPr txBox="1"/>
          <p:nvPr/>
        </p:nvSpPr>
        <p:spPr>
          <a:xfrm>
            <a:off x="3760635" y="3512913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48991-D2F1-F541-36C4-0AA981CEBB04}"/>
              </a:ext>
            </a:extLst>
          </p:cNvPr>
          <p:cNvSpPr txBox="1"/>
          <p:nvPr/>
        </p:nvSpPr>
        <p:spPr>
          <a:xfrm>
            <a:off x="6747767" y="3503287"/>
            <a:ext cx="13722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59F23-FDE1-70A7-66C7-DD75FACB3900}"/>
              </a:ext>
            </a:extLst>
          </p:cNvPr>
          <p:cNvSpPr txBox="1"/>
          <p:nvPr/>
        </p:nvSpPr>
        <p:spPr>
          <a:xfrm>
            <a:off x="9308455" y="3512912"/>
            <a:ext cx="18631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44790F-6144-677B-E29D-B2FDDF82310A}"/>
              </a:ext>
            </a:extLst>
          </p:cNvPr>
          <p:cNvSpPr txBox="1"/>
          <p:nvPr/>
        </p:nvSpPr>
        <p:spPr>
          <a:xfrm>
            <a:off x="943299" y="1833351"/>
            <a:ext cx="10740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myblock_field &lt;= myblock_next_field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output_field &lt;= saved_field || myblock_next_field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EC50C1-1E65-8B48-31AD-1B7D6853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0" y="3824321"/>
            <a:ext cx="2385342" cy="18596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366866-D7A6-5F8E-A078-E6CD75256E2A}"/>
              </a:ext>
            </a:extLst>
          </p:cNvPr>
          <p:cNvGrpSpPr/>
          <p:nvPr/>
        </p:nvGrpSpPr>
        <p:grpSpPr>
          <a:xfrm rot="10800000">
            <a:off x="1524086" y="3820689"/>
            <a:ext cx="1392366" cy="771391"/>
            <a:chOff x="0" y="0"/>
            <a:chExt cx="761999" cy="3953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A51DCF-48BF-5AA4-A45E-1BA157116033}"/>
                </a:ext>
              </a:extLst>
            </p:cNvPr>
            <p:cNvSpPr/>
            <p:nvPr/>
          </p:nvSpPr>
          <p:spPr>
            <a:xfrm>
              <a:off x="0" y="1451"/>
              <a:ext cx="761999" cy="196490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F9FCB6-9800-61EB-01C5-50C0146A4269}"/>
                </a:ext>
              </a:extLst>
            </p:cNvPr>
            <p:cNvCxnSpPr/>
            <p:nvPr/>
          </p:nvCxnSpPr>
          <p:spPr>
            <a:xfrm flipH="1">
              <a:off x="253559" y="0"/>
              <a:ext cx="441" cy="200085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B5CD19-E889-60A4-D3D2-40CB1842A803}"/>
                </a:ext>
              </a:extLst>
            </p:cNvPr>
            <p:cNvCxnSpPr/>
            <p:nvPr/>
          </p:nvCxnSpPr>
          <p:spPr>
            <a:xfrm flipV="1">
              <a:off x="510396" y="7189"/>
              <a:ext cx="0" cy="189301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EC57D7-4D56-5277-4394-D284EE876C04}"/>
                </a:ext>
              </a:extLst>
            </p:cNvPr>
            <p:cNvSpPr/>
            <p:nvPr/>
          </p:nvSpPr>
          <p:spPr>
            <a:xfrm>
              <a:off x="256396" y="198885"/>
              <a:ext cx="251604" cy="196491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0D3E429-957F-B672-7F68-96C25555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96" y="3824321"/>
            <a:ext cx="2385342" cy="18596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4019CFB-4F7E-D9CA-EC1F-6D96996844C6}"/>
              </a:ext>
            </a:extLst>
          </p:cNvPr>
          <p:cNvGrpSpPr/>
          <p:nvPr/>
        </p:nvGrpSpPr>
        <p:grpSpPr>
          <a:xfrm rot="10800000">
            <a:off x="4132333" y="4192358"/>
            <a:ext cx="1392366" cy="771391"/>
            <a:chOff x="0" y="0"/>
            <a:chExt cx="761999" cy="3953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8C23D6-8F9D-221A-338B-744FD5618272}"/>
                </a:ext>
              </a:extLst>
            </p:cNvPr>
            <p:cNvSpPr/>
            <p:nvPr/>
          </p:nvSpPr>
          <p:spPr>
            <a:xfrm>
              <a:off x="0" y="1451"/>
              <a:ext cx="761999" cy="196490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3A72F5-E06F-1168-802E-E53C613B6EDB}"/>
                </a:ext>
              </a:extLst>
            </p:cNvPr>
            <p:cNvCxnSpPr/>
            <p:nvPr/>
          </p:nvCxnSpPr>
          <p:spPr>
            <a:xfrm flipH="1">
              <a:off x="253559" y="0"/>
              <a:ext cx="441" cy="200085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6674F3E-3778-B4F9-60AA-BEDE3AE53D02}"/>
                </a:ext>
              </a:extLst>
            </p:cNvPr>
            <p:cNvCxnSpPr/>
            <p:nvPr/>
          </p:nvCxnSpPr>
          <p:spPr>
            <a:xfrm flipV="1">
              <a:off x="510396" y="7189"/>
              <a:ext cx="0" cy="189301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F4A90D-E3F4-AD0A-6389-11ED4B195556}"/>
                </a:ext>
              </a:extLst>
            </p:cNvPr>
            <p:cNvSpPr/>
            <p:nvPr/>
          </p:nvSpPr>
          <p:spPr>
            <a:xfrm>
              <a:off x="256396" y="198885"/>
              <a:ext cx="251604" cy="196491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DD7FB76-16B1-5F3E-AE83-9E2D3A48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414" y="3820365"/>
            <a:ext cx="2373016" cy="18675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F300CD-74EE-5923-01FA-40278EA7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72" y="3811064"/>
            <a:ext cx="2385342" cy="18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2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588E8-1B8C-C28B-764F-84E0D28D3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CE7E7985-19F0-D70A-C49A-ED9B7749667F}"/>
              </a:ext>
            </a:extLst>
          </p:cNvPr>
          <p:cNvSpPr txBox="1"/>
          <p:nvPr/>
        </p:nvSpPr>
        <p:spPr>
          <a:xfrm>
            <a:off x="1378559" y="3512914"/>
            <a:ext cx="1527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myblock_field</a:t>
            </a:r>
            <a:endParaRPr lang="de-DE" sz="1400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C3FC40-17F5-8D11-F3BE-0BCED1FB8BBB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Fall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ED1B6-748B-4317-5231-E9CCB4DDCF03}"/>
              </a:ext>
            </a:extLst>
          </p:cNvPr>
          <p:cNvSpPr txBox="1"/>
          <p:nvPr/>
        </p:nvSpPr>
        <p:spPr>
          <a:xfrm>
            <a:off x="3760635" y="3512913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B7F25-60E6-DD4F-77D8-5D18542AA979}"/>
              </a:ext>
            </a:extLst>
          </p:cNvPr>
          <p:cNvSpPr txBox="1"/>
          <p:nvPr/>
        </p:nvSpPr>
        <p:spPr>
          <a:xfrm>
            <a:off x="5836747" y="3445728"/>
            <a:ext cx="327185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 || my_block_next_field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2E632-3BEB-22E6-2FF6-0D00F2984B10}"/>
              </a:ext>
            </a:extLst>
          </p:cNvPr>
          <p:cNvSpPr txBox="1"/>
          <p:nvPr/>
        </p:nvSpPr>
        <p:spPr>
          <a:xfrm>
            <a:off x="9308455" y="3512912"/>
            <a:ext cx="18631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EE2D72-5A77-62BD-61CE-74645339CF58}"/>
              </a:ext>
            </a:extLst>
          </p:cNvPr>
          <p:cNvSpPr txBox="1"/>
          <p:nvPr/>
        </p:nvSpPr>
        <p:spPr>
          <a:xfrm>
            <a:off x="943299" y="1833351"/>
            <a:ext cx="1074070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>
                <a:cs typeface="Poppins Light"/>
              </a:rPr>
              <a:t>Bei Überschneidung: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myblock_field &lt;= myblock_next_field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Ouput_field &lt;= myblock_field || saved_field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FALL            LOCK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4BC215-D7F1-BEC1-3AF8-EB50ED02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0" y="3824321"/>
            <a:ext cx="2385342" cy="18596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D76934-0D3B-5F6D-DF68-26835DBA70B2}"/>
              </a:ext>
            </a:extLst>
          </p:cNvPr>
          <p:cNvGrpSpPr/>
          <p:nvPr/>
        </p:nvGrpSpPr>
        <p:grpSpPr>
          <a:xfrm rot="10800000">
            <a:off x="1524086" y="4186450"/>
            <a:ext cx="1392366" cy="771391"/>
            <a:chOff x="0" y="0"/>
            <a:chExt cx="761999" cy="39537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6E4B07-9B20-71AC-C0B1-575B4CC7A4D9}"/>
                </a:ext>
              </a:extLst>
            </p:cNvPr>
            <p:cNvSpPr/>
            <p:nvPr/>
          </p:nvSpPr>
          <p:spPr>
            <a:xfrm>
              <a:off x="0" y="1451"/>
              <a:ext cx="761999" cy="196490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D617CA-68FF-18CA-4039-1DF8CAB4FD8B}"/>
                </a:ext>
              </a:extLst>
            </p:cNvPr>
            <p:cNvCxnSpPr/>
            <p:nvPr/>
          </p:nvCxnSpPr>
          <p:spPr>
            <a:xfrm flipH="1">
              <a:off x="253559" y="0"/>
              <a:ext cx="441" cy="200085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17E300-7ED8-452A-9EED-6F501995E45B}"/>
                </a:ext>
              </a:extLst>
            </p:cNvPr>
            <p:cNvCxnSpPr/>
            <p:nvPr/>
          </p:nvCxnSpPr>
          <p:spPr>
            <a:xfrm flipV="1">
              <a:off x="510396" y="7189"/>
              <a:ext cx="0" cy="189301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874B4E-E993-9B3A-F38C-07F07380697D}"/>
                </a:ext>
              </a:extLst>
            </p:cNvPr>
            <p:cNvSpPr/>
            <p:nvPr/>
          </p:nvSpPr>
          <p:spPr>
            <a:xfrm>
              <a:off x="256396" y="198885"/>
              <a:ext cx="251604" cy="196491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5990720-657D-67E1-DE9B-720F482C9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96" y="3824321"/>
            <a:ext cx="2385342" cy="18596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4E57F-E744-8C25-75B7-7A295422B14A}"/>
              </a:ext>
            </a:extLst>
          </p:cNvPr>
          <p:cNvGrpSpPr/>
          <p:nvPr/>
        </p:nvGrpSpPr>
        <p:grpSpPr>
          <a:xfrm rot="10800000">
            <a:off x="4132333" y="4548494"/>
            <a:ext cx="1392366" cy="771391"/>
            <a:chOff x="0" y="0"/>
            <a:chExt cx="761999" cy="3953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51493A-1D15-4ADD-3A04-05E3C9EDAEF3}"/>
                </a:ext>
              </a:extLst>
            </p:cNvPr>
            <p:cNvSpPr/>
            <p:nvPr/>
          </p:nvSpPr>
          <p:spPr>
            <a:xfrm>
              <a:off x="0" y="1451"/>
              <a:ext cx="761999" cy="196490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A954F16-29F6-ABA4-3F42-650EBAFB86C0}"/>
                </a:ext>
              </a:extLst>
            </p:cNvPr>
            <p:cNvCxnSpPr/>
            <p:nvPr/>
          </p:nvCxnSpPr>
          <p:spPr>
            <a:xfrm flipH="1">
              <a:off x="253559" y="0"/>
              <a:ext cx="441" cy="200085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7CD168-292E-70DE-234C-145D7D8D5A09}"/>
                </a:ext>
              </a:extLst>
            </p:cNvPr>
            <p:cNvCxnSpPr/>
            <p:nvPr/>
          </p:nvCxnSpPr>
          <p:spPr>
            <a:xfrm flipV="1">
              <a:off x="510396" y="7189"/>
              <a:ext cx="0" cy="189301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198F806-4E53-1842-C2FB-ED7FCBCD5A9E}"/>
                </a:ext>
              </a:extLst>
            </p:cNvPr>
            <p:cNvSpPr/>
            <p:nvPr/>
          </p:nvSpPr>
          <p:spPr>
            <a:xfrm>
              <a:off x="256396" y="198885"/>
              <a:ext cx="251604" cy="196491"/>
            </a:xfrm>
            <a:prstGeom prst="rect">
              <a:avLst/>
            </a:prstGeom>
            <a:solidFill>
              <a:srgbClr val="7F7F7F">
                <a:alpha val="69804"/>
              </a:srgbClr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sz="110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44B269D-838E-0DCF-0329-CDA6CE22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414" y="3820365"/>
            <a:ext cx="2373016" cy="18675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C268B-434C-BA3E-5682-E78AD2A1E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888" y="3753505"/>
            <a:ext cx="2457576" cy="193049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BB96795-A2FE-3376-4087-FFDC36515EDD}"/>
              </a:ext>
            </a:extLst>
          </p:cNvPr>
          <p:cNvSpPr/>
          <p:nvPr/>
        </p:nvSpPr>
        <p:spPr>
          <a:xfrm>
            <a:off x="6627357" y="4843353"/>
            <a:ext cx="1169106" cy="5756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4BC16E0-D0BE-FFCD-427F-F8E7EBB8B667}"/>
              </a:ext>
            </a:extLst>
          </p:cNvPr>
          <p:cNvSpPr/>
          <p:nvPr/>
        </p:nvSpPr>
        <p:spPr>
          <a:xfrm>
            <a:off x="1697549" y="2677583"/>
            <a:ext cx="635000" cy="307777"/>
          </a:xfrm>
          <a:prstGeom prst="rightArrow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5848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7F11D-914F-433B-338E-A5DAE8DFF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1E009855-F335-EC4B-398D-DD9036BFAA9E}"/>
              </a:ext>
            </a:extLst>
          </p:cNvPr>
          <p:cNvSpPr txBox="1"/>
          <p:nvPr/>
        </p:nvSpPr>
        <p:spPr>
          <a:xfrm>
            <a:off x="1378559" y="3512914"/>
            <a:ext cx="1527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myblock_field</a:t>
            </a:r>
            <a:endParaRPr lang="de-DE" sz="1400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B98C25-AC11-DEA2-5A7C-39FDB9C4CE3C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LOCK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29436-EC32-A19F-3FF3-1D24A36436DA}"/>
              </a:ext>
            </a:extLst>
          </p:cNvPr>
          <p:cNvSpPr txBox="1"/>
          <p:nvPr/>
        </p:nvSpPr>
        <p:spPr>
          <a:xfrm>
            <a:off x="3760635" y="3512913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AE354-0EDC-5407-C3C2-8E11AAD65DE9}"/>
              </a:ext>
            </a:extLst>
          </p:cNvPr>
          <p:cNvSpPr txBox="1"/>
          <p:nvPr/>
        </p:nvSpPr>
        <p:spPr>
          <a:xfrm>
            <a:off x="6747767" y="3503287"/>
            <a:ext cx="13722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71157-3BE8-07CF-9B10-5485D3148CE4}"/>
              </a:ext>
            </a:extLst>
          </p:cNvPr>
          <p:cNvSpPr txBox="1"/>
          <p:nvPr/>
        </p:nvSpPr>
        <p:spPr>
          <a:xfrm>
            <a:off x="9308455" y="3512912"/>
            <a:ext cx="18631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22E7B-5577-89D5-A8EC-B311612E781F}"/>
              </a:ext>
            </a:extLst>
          </p:cNvPr>
          <p:cNvSpPr txBox="1"/>
          <p:nvPr/>
        </p:nvSpPr>
        <p:spPr>
          <a:xfrm>
            <a:off x="943299" y="1833351"/>
            <a:ext cx="1074070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myblock_field und mblock_next_field zurücksetzen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saved_field &lt;= output_field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LOCK              CLEAR_CHECK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2266EF-9B73-5841-20E0-81FC30B9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0" y="3824321"/>
            <a:ext cx="2385342" cy="1859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4A893-83E5-46A6-2BF2-1EA5437D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596" y="3824321"/>
            <a:ext cx="2385342" cy="18596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68CF2B-4C2C-D330-ADBF-E5F11D99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414" y="3820365"/>
            <a:ext cx="2373016" cy="1867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85915-8A5E-54C6-66D0-5A5270B9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68" y="3820365"/>
            <a:ext cx="2373016" cy="186759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F9EB5-EBBE-3A14-3331-D37FA68366B2}"/>
              </a:ext>
            </a:extLst>
          </p:cNvPr>
          <p:cNvSpPr/>
          <p:nvPr/>
        </p:nvSpPr>
        <p:spPr>
          <a:xfrm>
            <a:off x="1902591" y="2410516"/>
            <a:ext cx="635000" cy="307777"/>
          </a:xfrm>
          <a:prstGeom prst="rightArrow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0332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170A7-BEB9-71ED-FE33-F9A55C52A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DDCAA46-8489-98E9-4562-9DB10AF19FEB}"/>
              </a:ext>
            </a:extLst>
          </p:cNvPr>
          <p:cNvSpPr txBox="1"/>
          <p:nvPr/>
        </p:nvSpPr>
        <p:spPr>
          <a:xfrm>
            <a:off x="1378559" y="4244436"/>
            <a:ext cx="1527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53FA-F318-2EAF-4CAF-78DF9F79BCB3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latin typeface="+mj-lt"/>
                <a:cs typeface="Arial"/>
              </a:rPr>
              <a:t>CLEAR CHECK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21636D-13AB-7D04-AFB6-E4E1F56D7072}"/>
              </a:ext>
            </a:extLst>
          </p:cNvPr>
          <p:cNvSpPr txBox="1"/>
          <p:nvPr/>
        </p:nvSpPr>
        <p:spPr>
          <a:xfrm>
            <a:off x="4886792" y="4244434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163E8-6C6B-22DC-68FF-F07673A6BD42}"/>
              </a:ext>
            </a:extLst>
          </p:cNvPr>
          <p:cNvSpPr txBox="1"/>
          <p:nvPr/>
        </p:nvSpPr>
        <p:spPr>
          <a:xfrm>
            <a:off x="943299" y="1833351"/>
            <a:ext cx="107407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cs typeface="Poppins Light"/>
              </a:rPr>
              <a:t>Anderes Beispiel: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Prüfe von unten nach oben, ob eine Zeile voll befüllt ist.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Detektierte voll befüllte Zeile blinkt 3mal, bevor es gelöscht wird.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Alles darüber um eine Zeile heruntersetzen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saved_field wird aktualisiert.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Wiederholen, bis keine voll befüllten Zeilen detektiert sind.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saved_field &lt;= output_field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CLEAR_CHECK              SPAWN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C1780-C201-AF26-796D-CCCD3815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99" y="4523333"/>
            <a:ext cx="2338753" cy="1831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DC0AA4-AFA9-8360-AF8C-4E6311CEE572}"/>
              </a:ext>
            </a:extLst>
          </p:cNvPr>
          <p:cNvSpPr txBox="1"/>
          <p:nvPr/>
        </p:nvSpPr>
        <p:spPr>
          <a:xfrm>
            <a:off x="8215530" y="4244433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166854E-5471-A3F5-78F6-C45EBAB952AB}"/>
              </a:ext>
            </a:extLst>
          </p:cNvPr>
          <p:cNvSpPr/>
          <p:nvPr/>
        </p:nvSpPr>
        <p:spPr>
          <a:xfrm>
            <a:off x="3429517" y="5285125"/>
            <a:ext cx="635000" cy="307777"/>
          </a:xfrm>
          <a:prstGeom prst="rightArrow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6649C58-809D-4084-F04D-D5AD5D609F49}"/>
              </a:ext>
            </a:extLst>
          </p:cNvPr>
          <p:cNvSpPr/>
          <p:nvPr/>
        </p:nvSpPr>
        <p:spPr>
          <a:xfrm>
            <a:off x="6903952" y="5248786"/>
            <a:ext cx="635000" cy="307777"/>
          </a:xfrm>
          <a:prstGeom prst="rightArrow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E259C15-3073-5F6C-1112-45A9912DD8A0}"/>
              </a:ext>
            </a:extLst>
          </p:cNvPr>
          <p:cNvSpPr/>
          <p:nvPr/>
        </p:nvSpPr>
        <p:spPr>
          <a:xfrm>
            <a:off x="2905990" y="3779410"/>
            <a:ext cx="635000" cy="275763"/>
          </a:xfrm>
          <a:prstGeom prst="rightArrow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6AFCF6-3DFB-4371-17A5-1A3D4069B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417" y="4505526"/>
            <a:ext cx="2361493" cy="18491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8B0FA4-D2BF-0736-88AD-21A42EC14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488" y="4523332"/>
            <a:ext cx="2361493" cy="183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675B-1073-6F2A-DB4C-08BBF7A24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5CBF4204-172A-90BF-EAE0-E2551B28072A}"/>
              </a:ext>
            </a:extLst>
          </p:cNvPr>
          <p:cNvSpPr txBox="1"/>
          <p:nvPr/>
        </p:nvSpPr>
        <p:spPr>
          <a:xfrm>
            <a:off x="964466" y="1797615"/>
            <a:ext cx="1056713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2000" noProof="0">
                <a:cs typeface="Poppins Light"/>
              </a:rPr>
              <a:t>Auflösung: 640x480 Pixel (Bildwiederholfrequenz: 60 Hz; Pixelfrequenz: 25,175MHz)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2000" noProof="0">
                <a:cs typeface="Poppins Light"/>
              </a:rPr>
              <a:t>Spielfeldgröße: 100x200 Pixel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2000" noProof="0">
                <a:cs typeface="Poppins Light"/>
              </a:rPr>
              <a:t>Blockgröße: 20x20 Pixel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2000" noProof="0">
                <a:cs typeface="Poppins Light"/>
              </a:rPr>
              <a:t>Spielfeldansicht: siehe Demonstration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2000" noProof="0">
              <a:cs typeface="Poppin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1F4C9-6DC8-1207-4428-5D59D64A0A67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spezifikationen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82669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D3C4-D21F-4B77-C607-847560B1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8F127C4-3DD2-A80B-721D-CA0407F101B6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latin typeface="+mj-lt"/>
                <a:cs typeface="Arial"/>
              </a:rPr>
              <a:t>Move (taktsynchron)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9B07E-F360-03D6-D918-4736F04BC24E}"/>
              </a:ext>
            </a:extLst>
          </p:cNvPr>
          <p:cNvSpPr txBox="1"/>
          <p:nvPr/>
        </p:nvSpPr>
        <p:spPr>
          <a:xfrm>
            <a:off x="943299" y="1833351"/>
            <a:ext cx="10740701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MOVE_CHECK = {1: Bewegen; 0: Nicht bewegen}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Bewegen: output_field &lt;= saved_field || myblock_next_field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Nicht bewegen: output_field &lt;= saved_field || myblock_field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>
              <a:cs typeface="Poppins Ligh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Beispiel: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A85FE-A2BB-F39C-ECCD-BA45CB3D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99" y="3975768"/>
            <a:ext cx="2377892" cy="1849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286B9-4ADC-2AFF-E08A-0AFF33ECA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98" y="3975768"/>
            <a:ext cx="2361879" cy="1849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AF339-077E-074E-66AB-F7E0B3571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377" y="3975768"/>
            <a:ext cx="2361879" cy="1852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C256A-494B-BFB6-8630-F05127C27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98" y="3975768"/>
            <a:ext cx="2361879" cy="1852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B6E477-2500-CD10-5D8C-20F7CCAE081F}"/>
              </a:ext>
            </a:extLst>
          </p:cNvPr>
          <p:cNvSpPr txBox="1"/>
          <p:nvPr/>
        </p:nvSpPr>
        <p:spPr>
          <a:xfrm>
            <a:off x="1391259" y="3703414"/>
            <a:ext cx="1527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myblock_field</a:t>
            </a:r>
            <a:endParaRPr lang="de-DE" sz="1400" noProof="0">
              <a:cs typeface="Poppi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D870AF-0205-209A-C3B7-B6D60F765B8D}"/>
              </a:ext>
            </a:extLst>
          </p:cNvPr>
          <p:cNvSpPr txBox="1"/>
          <p:nvPr/>
        </p:nvSpPr>
        <p:spPr>
          <a:xfrm>
            <a:off x="3773335" y="3703413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6A443-CE5E-62BC-8E55-D34AAD51EE01}"/>
              </a:ext>
            </a:extLst>
          </p:cNvPr>
          <p:cNvSpPr txBox="1"/>
          <p:nvPr/>
        </p:nvSpPr>
        <p:spPr>
          <a:xfrm>
            <a:off x="6760467" y="3693787"/>
            <a:ext cx="13722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268D34-B2B1-540C-971B-1F44648F86AF}"/>
              </a:ext>
            </a:extLst>
          </p:cNvPr>
          <p:cNvSpPr txBox="1"/>
          <p:nvPr/>
        </p:nvSpPr>
        <p:spPr>
          <a:xfrm>
            <a:off x="9321155" y="3703412"/>
            <a:ext cx="18631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4495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B3CFF-B92F-88F0-BEBC-E935B065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75640E3-2B1E-B6C5-ECA8-67EFA2A0A8CC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latin typeface="+mj-lt"/>
                <a:cs typeface="Arial"/>
              </a:rPr>
              <a:t>Move (taktsynchron)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35463-66B7-756C-8663-D984B7B91F66}"/>
              </a:ext>
            </a:extLst>
          </p:cNvPr>
          <p:cNvSpPr txBox="1"/>
          <p:nvPr/>
        </p:nvSpPr>
        <p:spPr>
          <a:xfrm>
            <a:off x="943299" y="1833351"/>
            <a:ext cx="1074070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Anderes Beispiel: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38CE5-A275-E9DA-8F75-BD9EF7DD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99" y="2908968"/>
            <a:ext cx="2377892" cy="1849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2BF71F-4868-045B-F83D-E067F5F5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377" y="2908968"/>
            <a:ext cx="2361879" cy="1852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E4DDE4-804C-68BF-5B47-CEF86A82AC60}"/>
              </a:ext>
            </a:extLst>
          </p:cNvPr>
          <p:cNvSpPr txBox="1"/>
          <p:nvPr/>
        </p:nvSpPr>
        <p:spPr>
          <a:xfrm>
            <a:off x="1391259" y="2636614"/>
            <a:ext cx="1527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myblock_field</a:t>
            </a:r>
            <a:endParaRPr lang="de-DE" sz="1400" noProof="0">
              <a:cs typeface="Poppi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9C9564-8561-FD74-8340-3ABCE7FFA8F7}"/>
              </a:ext>
            </a:extLst>
          </p:cNvPr>
          <p:cNvSpPr txBox="1"/>
          <p:nvPr/>
        </p:nvSpPr>
        <p:spPr>
          <a:xfrm>
            <a:off x="3773335" y="2636613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D5820-BDD6-8704-A0DC-D4BA83B1F443}"/>
              </a:ext>
            </a:extLst>
          </p:cNvPr>
          <p:cNvSpPr txBox="1"/>
          <p:nvPr/>
        </p:nvSpPr>
        <p:spPr>
          <a:xfrm>
            <a:off x="5965503" y="2626614"/>
            <a:ext cx="36535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 || 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781848-0675-F7AD-1280-55563FF19F41}"/>
              </a:ext>
            </a:extLst>
          </p:cNvPr>
          <p:cNvSpPr txBox="1"/>
          <p:nvPr/>
        </p:nvSpPr>
        <p:spPr>
          <a:xfrm>
            <a:off x="9321155" y="2636612"/>
            <a:ext cx="18631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9B5CF-A315-1842-648A-FA09FA997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94" y="2944389"/>
            <a:ext cx="2353197" cy="1845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9F11F-4ECC-4636-02C4-BAA4718B2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315" y="2944389"/>
            <a:ext cx="2348121" cy="18415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BABB538-4A4F-2029-F7ED-6893D800F22C}"/>
              </a:ext>
            </a:extLst>
          </p:cNvPr>
          <p:cNvSpPr/>
          <p:nvPr/>
        </p:nvSpPr>
        <p:spPr>
          <a:xfrm>
            <a:off x="6313649" y="3713163"/>
            <a:ext cx="437989" cy="334962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E7A892-405A-49EE-DC0E-CC0392F07D71}"/>
              </a:ext>
            </a:extLst>
          </p:cNvPr>
          <p:cNvSpPr/>
          <p:nvPr/>
        </p:nvSpPr>
        <p:spPr>
          <a:xfrm>
            <a:off x="6221493" y="3597134"/>
            <a:ext cx="622300" cy="536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9283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BF4D0-01BF-2BD4-7AF2-1D77B0B5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2758E70-B694-4137-5EE6-28EF43095AB7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latin typeface="+mj-lt"/>
                <a:cs typeface="Arial"/>
              </a:rPr>
              <a:t>Rotate (taktsynchron)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1FA55-3D11-D81C-DB99-6520DA21E1C1}"/>
              </a:ext>
            </a:extLst>
          </p:cNvPr>
          <p:cNvSpPr txBox="1"/>
          <p:nvPr/>
        </p:nvSpPr>
        <p:spPr>
          <a:xfrm>
            <a:off x="943299" y="1490451"/>
            <a:ext cx="107407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MOVE_CHECK wird hier auch implementiert.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>
                <a:cs typeface="Poppins Light"/>
              </a:rPr>
              <a:t>Beispiele: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C20B8-F2AE-5EBE-B0C7-34EA8EA646E0}"/>
              </a:ext>
            </a:extLst>
          </p:cNvPr>
          <p:cNvSpPr txBox="1"/>
          <p:nvPr/>
        </p:nvSpPr>
        <p:spPr>
          <a:xfrm>
            <a:off x="943299" y="2458972"/>
            <a:ext cx="1527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myblock_field</a:t>
            </a:r>
            <a:endParaRPr lang="de-DE" sz="1400" noProof="0">
              <a:cs typeface="Poppins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DF8589-6EC0-D6B9-2A89-B9DE8866AF72}"/>
              </a:ext>
            </a:extLst>
          </p:cNvPr>
          <p:cNvSpPr txBox="1"/>
          <p:nvPr/>
        </p:nvSpPr>
        <p:spPr>
          <a:xfrm>
            <a:off x="3325375" y="2458971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4ED66-0F7E-968F-9684-7012ECCBB4E2}"/>
              </a:ext>
            </a:extLst>
          </p:cNvPr>
          <p:cNvSpPr txBox="1"/>
          <p:nvPr/>
        </p:nvSpPr>
        <p:spPr>
          <a:xfrm>
            <a:off x="6312507" y="2449345"/>
            <a:ext cx="13722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</a:t>
            </a:r>
            <a:endParaRPr lang="de-DE" sz="1400" noProof="0">
              <a:cs typeface="Poppi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884BD-D0A5-6DB5-8AD6-17A7A237EB87}"/>
              </a:ext>
            </a:extLst>
          </p:cNvPr>
          <p:cNvSpPr txBox="1"/>
          <p:nvPr/>
        </p:nvSpPr>
        <p:spPr>
          <a:xfrm>
            <a:off x="8873195" y="2458970"/>
            <a:ext cx="18631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168E5-A8C5-5A61-7234-801CB5919FD0}"/>
              </a:ext>
            </a:extLst>
          </p:cNvPr>
          <p:cNvSpPr txBox="1"/>
          <p:nvPr/>
        </p:nvSpPr>
        <p:spPr>
          <a:xfrm>
            <a:off x="943297" y="4660307"/>
            <a:ext cx="15274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myblock_field</a:t>
            </a:r>
            <a:endParaRPr lang="de-DE" sz="1400" noProof="0">
              <a:cs typeface="Poppi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43BC-0060-C850-BEA0-214F03792A7E}"/>
              </a:ext>
            </a:extLst>
          </p:cNvPr>
          <p:cNvSpPr txBox="1"/>
          <p:nvPr/>
        </p:nvSpPr>
        <p:spPr>
          <a:xfrm>
            <a:off x="3227234" y="4677080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3F548B-98F7-F73C-567F-0A97089A5A0D}"/>
              </a:ext>
            </a:extLst>
          </p:cNvPr>
          <p:cNvSpPr txBox="1"/>
          <p:nvPr/>
        </p:nvSpPr>
        <p:spPr>
          <a:xfrm>
            <a:off x="5419402" y="4675547"/>
            <a:ext cx="365353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saved_field || 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061A2-35B3-A3F3-8A12-6C70BCC66DBE}"/>
              </a:ext>
            </a:extLst>
          </p:cNvPr>
          <p:cNvSpPr txBox="1"/>
          <p:nvPr/>
        </p:nvSpPr>
        <p:spPr>
          <a:xfrm>
            <a:off x="8918988" y="4685546"/>
            <a:ext cx="186315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output_field</a:t>
            </a:r>
            <a:endParaRPr lang="de-DE" sz="1400" noProof="0">
              <a:cs typeface="Poppins Ligh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D01952-3FB7-3864-047B-BF2840C3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57" y="2772796"/>
            <a:ext cx="1866996" cy="1454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0FB11D-0319-B347-C753-BADFAD810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66" y="2772796"/>
            <a:ext cx="1854295" cy="14542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EBE8DA-5D68-005F-0B28-9F4FE5A6D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744" y="2766747"/>
            <a:ext cx="1854295" cy="14542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9AE9D1-A4CA-1A51-7B73-01C2E8D1C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667" y="2757122"/>
            <a:ext cx="1847945" cy="14351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66505F-A6C0-EBDC-8325-0302A706E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866" y="4983324"/>
            <a:ext cx="1866996" cy="14542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F7908A-7C69-255E-7170-252242E61D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234" y="4993323"/>
            <a:ext cx="1873346" cy="1454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0EC64D4-770A-DF38-F3B6-D9F6E724C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743" y="5003322"/>
            <a:ext cx="1854295" cy="14542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BED0E7F-B9B8-9466-75D6-EE03F5B00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9266" y="5003321"/>
            <a:ext cx="1873346" cy="145422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46BE067-89D7-B046-6F98-6ECEDE30D275}"/>
              </a:ext>
            </a:extLst>
          </p:cNvPr>
          <p:cNvSpPr/>
          <p:nvPr/>
        </p:nvSpPr>
        <p:spPr>
          <a:xfrm>
            <a:off x="7553872" y="5605462"/>
            <a:ext cx="339178" cy="260351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F5768FA-ED9C-EFC5-3A5B-6DFDC9940126}"/>
              </a:ext>
            </a:extLst>
          </p:cNvPr>
          <p:cNvSpPr/>
          <p:nvPr/>
        </p:nvSpPr>
        <p:spPr>
          <a:xfrm>
            <a:off x="7412311" y="5452427"/>
            <a:ext cx="622300" cy="536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329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51C15-C37B-ED38-76C2-4E616EAB7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42CBB7B-A308-615E-FEA0-596D0FF31D2C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latin typeface="+mj-lt"/>
                <a:cs typeface="Arial"/>
              </a:rPr>
              <a:t>ANMERKUNG zu move &amp; Rotate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C1A40-C801-86E8-B304-21043738324F}"/>
              </a:ext>
            </a:extLst>
          </p:cNvPr>
          <p:cNvSpPr txBox="1"/>
          <p:nvPr/>
        </p:nvSpPr>
        <p:spPr>
          <a:xfrm>
            <a:off x="943299" y="1490451"/>
            <a:ext cx="1074070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MOVE deaktivieren, wenn sich ein Tetromino am Rand des ‚Field‘ befindet.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ROTATION deaktivieren, wenn sich die Drehachse (X) am Rand des ‚Field‘ befindet.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>
                <a:cs typeface="Poppins Light"/>
              </a:rPr>
              <a:t>Vorgehen ähnlich den vorherigen Beispielen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617DC-68F9-394D-9F11-13E9E3593C05}"/>
              </a:ext>
            </a:extLst>
          </p:cNvPr>
          <p:cNvSpPr txBox="1"/>
          <p:nvPr/>
        </p:nvSpPr>
        <p:spPr>
          <a:xfrm>
            <a:off x="1121811" y="2632622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5E0AC-B0FD-8C8B-04C4-965009FB0CA5}"/>
              </a:ext>
            </a:extLst>
          </p:cNvPr>
          <p:cNvSpPr txBox="1"/>
          <p:nvPr/>
        </p:nvSpPr>
        <p:spPr>
          <a:xfrm>
            <a:off x="4006879" y="2632622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7DCBB-3601-5E76-459A-CF7914E4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98" y="2940399"/>
            <a:ext cx="2215185" cy="177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83608-DBBB-EE1A-E813-6DDE5CC7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146" y="2940399"/>
            <a:ext cx="2250503" cy="1775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7234F9-C8E7-C60E-C50D-BD1746D35D6A}"/>
              </a:ext>
            </a:extLst>
          </p:cNvPr>
          <p:cNvSpPr txBox="1"/>
          <p:nvPr/>
        </p:nvSpPr>
        <p:spPr>
          <a:xfrm>
            <a:off x="6792935" y="2632622"/>
            <a:ext cx="201716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400">
                <a:cs typeface="Poppins Light"/>
              </a:rPr>
              <a:t>myblock_next_field</a:t>
            </a:r>
            <a:endParaRPr lang="de-DE" sz="1400" noProof="0">
              <a:cs typeface="Poppins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ADCA39-589D-1E18-630D-DE4E2905B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474" y="2940399"/>
            <a:ext cx="2267214" cy="17751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441577-29C8-4AED-70EC-617A3AB4980B}"/>
              </a:ext>
            </a:extLst>
          </p:cNvPr>
          <p:cNvSpPr/>
          <p:nvPr/>
        </p:nvSpPr>
        <p:spPr>
          <a:xfrm>
            <a:off x="5867400" y="2940398"/>
            <a:ext cx="446249" cy="1775181"/>
          </a:xfrm>
          <a:prstGeom prst="rect">
            <a:avLst/>
          </a:prstGeom>
          <a:solidFill>
            <a:srgbClr val="EE5A4E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E956C0-E6AC-26F1-0F2C-3051B637EA2F}"/>
              </a:ext>
            </a:extLst>
          </p:cNvPr>
          <p:cNvSpPr/>
          <p:nvPr/>
        </p:nvSpPr>
        <p:spPr>
          <a:xfrm>
            <a:off x="6714923" y="2940398"/>
            <a:ext cx="446249" cy="1775181"/>
          </a:xfrm>
          <a:prstGeom prst="rect">
            <a:avLst/>
          </a:prstGeom>
          <a:solidFill>
            <a:srgbClr val="EE5A4E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7761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96F98-7B53-9487-53A3-EE9DD3299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4E4464-7149-46A2-6285-8852348A3EA4}"/>
              </a:ext>
            </a:extLst>
          </p:cNvPr>
          <p:cNvSpPr txBox="1"/>
          <p:nvPr/>
        </p:nvSpPr>
        <p:spPr>
          <a:xfrm>
            <a:off x="3606800" y="2875002"/>
            <a:ext cx="49784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 noProof="0">
                <a:latin typeface="+mj-lt"/>
                <a:cs typeface="Arial"/>
              </a:rPr>
              <a:t>Fortschritt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613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3ACB17D2-5EDD-480E-B988-BE688BC860D0}"/>
              </a:ext>
            </a:extLst>
          </p:cNvPr>
          <p:cNvSpPr/>
          <p:nvPr/>
        </p:nvSpPr>
        <p:spPr>
          <a:xfrm>
            <a:off x="7884368" y="3037440"/>
            <a:ext cx="3480318" cy="2058039"/>
          </a:xfrm>
          <a:custGeom>
            <a:avLst/>
            <a:gdLst>
              <a:gd name="connsiteX0" fmla="*/ 0 w 3480318"/>
              <a:gd name="connsiteY0" fmla="*/ 0 h 2058039"/>
              <a:gd name="connsiteX1" fmla="*/ 3039447 w 3480318"/>
              <a:gd name="connsiteY1" fmla="*/ 0 h 2058039"/>
              <a:gd name="connsiteX2" fmla="*/ 3480318 w 3480318"/>
              <a:gd name="connsiteY2" fmla="*/ 440872 h 2058039"/>
              <a:gd name="connsiteX3" fmla="*/ 3039447 w 3480318"/>
              <a:gd name="connsiteY3" fmla="*/ 881743 h 2058039"/>
              <a:gd name="connsiteX4" fmla="*/ 1499687 w 3480318"/>
              <a:gd name="connsiteY4" fmla="*/ 881743 h 2058039"/>
              <a:gd name="connsiteX5" fmla="*/ 1499687 w 3480318"/>
              <a:gd name="connsiteY5" fmla="*/ 2058039 h 2058039"/>
              <a:gd name="connsiteX6" fmla="*/ 1463687 w 3480318"/>
              <a:gd name="connsiteY6" fmla="*/ 2058039 h 2058039"/>
              <a:gd name="connsiteX7" fmla="*/ 1463687 w 3480318"/>
              <a:gd name="connsiteY7" fmla="*/ 881743 h 2058039"/>
              <a:gd name="connsiteX8" fmla="*/ 0 w 3480318"/>
              <a:gd name="connsiteY8" fmla="*/ 881743 h 205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0318" h="2058039">
                <a:moveTo>
                  <a:pt x="0" y="0"/>
                </a:moveTo>
                <a:lnTo>
                  <a:pt x="3039447" y="0"/>
                </a:lnTo>
                <a:lnTo>
                  <a:pt x="3480318" y="440872"/>
                </a:lnTo>
                <a:lnTo>
                  <a:pt x="3039447" y="881743"/>
                </a:lnTo>
                <a:lnTo>
                  <a:pt x="1499687" y="881743"/>
                </a:lnTo>
                <a:lnTo>
                  <a:pt x="1499687" y="2058039"/>
                </a:lnTo>
                <a:lnTo>
                  <a:pt x="1463687" y="2058039"/>
                </a:lnTo>
                <a:lnTo>
                  <a:pt x="1463687" y="881743"/>
                </a:lnTo>
                <a:lnTo>
                  <a:pt x="0" y="881743"/>
                </a:lnTo>
                <a:close/>
              </a:path>
            </a:pathLst>
          </a:custGeom>
          <a:solidFill>
            <a:srgbClr val="EE5A4E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de-DE" noProof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75AE39E2-2927-45BB-9EE6-AD9AC777ED75}"/>
              </a:ext>
            </a:extLst>
          </p:cNvPr>
          <p:cNvSpPr/>
          <p:nvPr/>
        </p:nvSpPr>
        <p:spPr>
          <a:xfrm rot="5400000">
            <a:off x="6223426" y="1234985"/>
            <a:ext cx="1888079" cy="3480319"/>
          </a:xfrm>
          <a:custGeom>
            <a:avLst/>
            <a:gdLst>
              <a:gd name="connsiteX0" fmla="*/ 1006336 w 1888079"/>
              <a:gd name="connsiteY0" fmla="*/ 3480319 h 3480319"/>
              <a:gd name="connsiteX1" fmla="*/ 1006336 w 1888079"/>
              <a:gd name="connsiteY1" fmla="*/ 440871 h 3480319"/>
              <a:gd name="connsiteX2" fmla="*/ 1447208 w 1888079"/>
              <a:gd name="connsiteY2" fmla="*/ 0 h 3480319"/>
              <a:gd name="connsiteX3" fmla="*/ 1888079 w 1888079"/>
              <a:gd name="connsiteY3" fmla="*/ 440871 h 3480319"/>
              <a:gd name="connsiteX4" fmla="*/ 1888079 w 1888079"/>
              <a:gd name="connsiteY4" fmla="*/ 3480319 h 3480319"/>
              <a:gd name="connsiteX5" fmla="*/ 0 w 1888079"/>
              <a:gd name="connsiteY5" fmla="*/ 2002683 h 3480319"/>
              <a:gd name="connsiteX6" fmla="*/ 0 w 1888079"/>
              <a:gd name="connsiteY6" fmla="*/ 1966683 h 3480319"/>
              <a:gd name="connsiteX7" fmla="*/ 1006333 w 1888079"/>
              <a:gd name="connsiteY7" fmla="*/ 1966683 h 3480319"/>
              <a:gd name="connsiteX8" fmla="*/ 1006333 w 1888079"/>
              <a:gd name="connsiteY8" fmla="*/ 2002683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480319">
                <a:moveTo>
                  <a:pt x="1006336" y="3480319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1"/>
                </a:lnTo>
                <a:lnTo>
                  <a:pt x="1888079" y="3480319"/>
                </a:lnTo>
                <a:close/>
                <a:moveTo>
                  <a:pt x="0" y="2002683"/>
                </a:moveTo>
                <a:lnTo>
                  <a:pt x="0" y="1966683"/>
                </a:lnTo>
                <a:lnTo>
                  <a:pt x="1006333" y="1966683"/>
                </a:lnTo>
                <a:lnTo>
                  <a:pt x="1006333" y="2002683"/>
                </a:lnTo>
                <a:close/>
              </a:path>
            </a:pathLst>
          </a:cu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de-DE" noProof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0E0F2DDC-9BF9-4B1D-A7B0-B5ED9C18029D}"/>
              </a:ext>
            </a:extLst>
          </p:cNvPr>
          <p:cNvSpPr/>
          <p:nvPr/>
        </p:nvSpPr>
        <p:spPr>
          <a:xfrm rot="5400000">
            <a:off x="3681385" y="2326300"/>
            <a:ext cx="2058039" cy="3480319"/>
          </a:xfrm>
          <a:custGeom>
            <a:avLst/>
            <a:gdLst>
              <a:gd name="connsiteX0" fmla="*/ 0 w 2058039"/>
              <a:gd name="connsiteY0" fmla="*/ 3480319 h 3480319"/>
              <a:gd name="connsiteX1" fmla="*/ 0 w 2058039"/>
              <a:gd name="connsiteY1" fmla="*/ 440871 h 3480319"/>
              <a:gd name="connsiteX2" fmla="*/ 440872 w 2058039"/>
              <a:gd name="connsiteY2" fmla="*/ 0 h 3480319"/>
              <a:gd name="connsiteX3" fmla="*/ 881744 w 2058039"/>
              <a:gd name="connsiteY3" fmla="*/ 440871 h 3480319"/>
              <a:gd name="connsiteX4" fmla="*/ 881744 w 2058039"/>
              <a:gd name="connsiteY4" fmla="*/ 1952639 h 3480319"/>
              <a:gd name="connsiteX5" fmla="*/ 2058039 w 2058039"/>
              <a:gd name="connsiteY5" fmla="*/ 1952639 h 3480319"/>
              <a:gd name="connsiteX6" fmla="*/ 2058039 w 2058039"/>
              <a:gd name="connsiteY6" fmla="*/ 1988639 h 3480319"/>
              <a:gd name="connsiteX7" fmla="*/ 881744 w 2058039"/>
              <a:gd name="connsiteY7" fmla="*/ 1988639 h 3480319"/>
              <a:gd name="connsiteX8" fmla="*/ 881743 w 2058039"/>
              <a:gd name="connsiteY8" fmla="*/ 3480319 h 3480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58039" h="3480319">
                <a:moveTo>
                  <a:pt x="0" y="3480319"/>
                </a:moveTo>
                <a:lnTo>
                  <a:pt x="0" y="440871"/>
                </a:lnTo>
                <a:lnTo>
                  <a:pt x="440872" y="0"/>
                </a:lnTo>
                <a:lnTo>
                  <a:pt x="881744" y="440871"/>
                </a:lnTo>
                <a:lnTo>
                  <a:pt x="881744" y="1952639"/>
                </a:lnTo>
                <a:lnTo>
                  <a:pt x="2058039" y="1952639"/>
                </a:lnTo>
                <a:lnTo>
                  <a:pt x="2058039" y="1988639"/>
                </a:lnTo>
                <a:lnTo>
                  <a:pt x="881744" y="1988639"/>
                </a:lnTo>
                <a:lnTo>
                  <a:pt x="881743" y="3480319"/>
                </a:lnTo>
                <a:close/>
              </a:path>
            </a:pathLst>
          </a:custGeom>
          <a:solidFill>
            <a:srgbClr val="EE5A4E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de-DE" noProof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E736848-7CCA-404E-B311-B45E5082CC97}"/>
              </a:ext>
            </a:extLst>
          </p:cNvPr>
          <p:cNvSpPr/>
          <p:nvPr/>
        </p:nvSpPr>
        <p:spPr>
          <a:xfrm>
            <a:off x="4105468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noProof="0">
                <a:latin typeface="+mj-lt"/>
              </a:rPr>
              <a:t>mai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438D82-8CB0-4C45-A305-4CF8143E693C}"/>
              </a:ext>
            </a:extLst>
          </p:cNvPr>
          <p:cNvSpPr/>
          <p:nvPr/>
        </p:nvSpPr>
        <p:spPr>
          <a:xfrm>
            <a:off x="6562529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noProof="0">
                <a:latin typeface="+mj-lt"/>
              </a:rPr>
              <a:t>jun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5D2C5C-FD6F-4AB6-A98D-CFC716D9A8CA}"/>
              </a:ext>
            </a:extLst>
          </p:cNvPr>
          <p:cNvSpPr/>
          <p:nvPr/>
        </p:nvSpPr>
        <p:spPr>
          <a:xfrm>
            <a:off x="9019590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noProof="0">
                <a:latin typeface="+mj-lt"/>
              </a:rPr>
              <a:t>juli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ED5780-A9B8-4C15-8C9D-D03AEDF9EBA2}"/>
              </a:ext>
            </a:extLst>
          </p:cNvPr>
          <p:cNvSpPr txBox="1"/>
          <p:nvPr/>
        </p:nvSpPr>
        <p:spPr>
          <a:xfrm>
            <a:off x="2183504" y="1882999"/>
            <a:ext cx="39935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1400" noProof="0">
                <a:solidFill>
                  <a:schemeClr val="tx1"/>
                </a:solidFill>
              </a:rPr>
              <a:t>Zeichn</a:t>
            </a:r>
            <a:r>
              <a:rPr lang="de-DE" sz="1400">
                <a:solidFill>
                  <a:schemeClr val="tx1"/>
                </a:solidFill>
              </a:rPr>
              <a:t>ung</a:t>
            </a:r>
            <a:r>
              <a:rPr lang="de-DE" sz="1400" noProof="0">
                <a:solidFill>
                  <a:schemeClr val="tx1"/>
                </a:solidFill>
              </a:rPr>
              <a:t> des Blockschaltbilds und FSMs</a:t>
            </a:r>
          </a:p>
          <a:p>
            <a:r>
              <a:rPr lang="de-DE" sz="1400" noProof="0">
                <a:solidFill>
                  <a:schemeClr val="tx1"/>
                </a:solidFill>
              </a:rPr>
              <a:t>Definition der Module</a:t>
            </a:r>
          </a:p>
          <a:p>
            <a:r>
              <a:rPr lang="de-DE" sz="1400">
                <a:solidFill>
                  <a:schemeClr val="tx1"/>
                </a:solidFill>
              </a:rPr>
              <a:t>Überlegung der Implementation</a:t>
            </a:r>
            <a:endParaRPr lang="de-DE" sz="1400" noProof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2D02ED-5554-4FCE-90A1-95268934A947}"/>
              </a:ext>
            </a:extLst>
          </p:cNvPr>
          <p:cNvSpPr/>
          <p:nvPr/>
        </p:nvSpPr>
        <p:spPr>
          <a:xfrm>
            <a:off x="2183504" y="1557461"/>
            <a:ext cx="29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Projekt Beginn</a:t>
            </a:r>
            <a:endParaRPr lang="de-DE" noProof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3BD03F-F4A9-4A1A-92FD-2EA3E934B57D}"/>
              </a:ext>
            </a:extLst>
          </p:cNvPr>
          <p:cNvSpPr txBox="1"/>
          <p:nvPr/>
        </p:nvSpPr>
        <p:spPr>
          <a:xfrm>
            <a:off x="7090891" y="1882999"/>
            <a:ext cx="2909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1400" noProof="0">
                <a:solidFill>
                  <a:schemeClr val="tx1"/>
                </a:solidFill>
              </a:rPr>
              <a:t>Testen</a:t>
            </a:r>
          </a:p>
          <a:p>
            <a:r>
              <a:rPr lang="de-DE" sz="1400">
                <a:solidFill>
                  <a:schemeClr val="tx1"/>
                </a:solidFill>
              </a:rPr>
              <a:t>Bug fixing</a:t>
            </a:r>
            <a:endParaRPr lang="de-DE" sz="1400" noProof="0">
              <a:solidFill>
                <a:schemeClr val="tx1"/>
              </a:solidFill>
            </a:endParaRPr>
          </a:p>
          <a:p>
            <a:pPr latinLnBrk="0"/>
            <a:r>
              <a:rPr lang="de-DE" sz="1400">
                <a:solidFill>
                  <a:schemeClr val="tx1"/>
                </a:solidFill>
              </a:rPr>
              <a:t>Implementierung Features &amp; Verbesserungen</a:t>
            </a:r>
            <a:endParaRPr lang="de-DE" sz="1400" noProof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2A8E7C-4F37-43F6-A34D-0BEE98C4BBE3}"/>
              </a:ext>
            </a:extLst>
          </p:cNvPr>
          <p:cNvSpPr/>
          <p:nvPr/>
        </p:nvSpPr>
        <p:spPr>
          <a:xfrm>
            <a:off x="7090890" y="1557461"/>
            <a:ext cx="29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/>
              <a:t>Fertigstellung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9EC544-A63B-44C6-A7C5-A078A110F6B8}"/>
              </a:ext>
            </a:extLst>
          </p:cNvPr>
          <p:cNvSpPr txBox="1"/>
          <p:nvPr/>
        </p:nvSpPr>
        <p:spPr>
          <a:xfrm>
            <a:off x="4647876" y="4633550"/>
            <a:ext cx="239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1400">
                <a:solidFill>
                  <a:schemeClr val="tx1"/>
                </a:solidFill>
              </a:rPr>
              <a:t>VHDL Programmieren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91179E-2FE0-4662-8EF6-A32D151B09DC}"/>
              </a:ext>
            </a:extLst>
          </p:cNvPr>
          <p:cNvSpPr/>
          <p:nvPr/>
        </p:nvSpPr>
        <p:spPr>
          <a:xfrm>
            <a:off x="4647874" y="4308012"/>
            <a:ext cx="239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Aktueller Stand</a:t>
            </a:r>
            <a:endParaRPr lang="de-DE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33FC4-9746-45C7-8F91-03A2B771C3B9}"/>
              </a:ext>
            </a:extLst>
          </p:cNvPr>
          <p:cNvSpPr txBox="1"/>
          <p:nvPr/>
        </p:nvSpPr>
        <p:spPr>
          <a:xfrm>
            <a:off x="9534006" y="4633550"/>
            <a:ext cx="239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sz="1400" noProof="0">
                <a:solidFill>
                  <a:schemeClr val="tx1"/>
                </a:solidFill>
              </a:rPr>
              <a:t>Dokumentation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A2F5B5-333B-4CBA-BBB6-8B41ED6215A9}"/>
              </a:ext>
            </a:extLst>
          </p:cNvPr>
          <p:cNvSpPr/>
          <p:nvPr/>
        </p:nvSpPr>
        <p:spPr>
          <a:xfrm>
            <a:off x="9534004" y="4308012"/>
            <a:ext cx="239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/>
              <a:t>Abschluss</a:t>
            </a: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D957826F-5E9D-44F8-97E7-70D325FBC2E8}"/>
              </a:ext>
            </a:extLst>
          </p:cNvPr>
          <p:cNvSpPr/>
          <p:nvPr/>
        </p:nvSpPr>
        <p:spPr>
          <a:xfrm rot="5400000">
            <a:off x="1052712" y="978393"/>
            <a:ext cx="1888079" cy="3993503"/>
          </a:xfrm>
          <a:custGeom>
            <a:avLst/>
            <a:gdLst>
              <a:gd name="connsiteX0" fmla="*/ 1006336 w 1888079"/>
              <a:gd name="connsiteY0" fmla="*/ 3993503 h 3993503"/>
              <a:gd name="connsiteX1" fmla="*/ 1006336 w 1888079"/>
              <a:gd name="connsiteY1" fmla="*/ 440871 h 3993503"/>
              <a:gd name="connsiteX2" fmla="*/ 1447208 w 1888079"/>
              <a:gd name="connsiteY2" fmla="*/ 0 h 3993503"/>
              <a:gd name="connsiteX3" fmla="*/ 1888079 w 1888079"/>
              <a:gd name="connsiteY3" fmla="*/ 440872 h 3993503"/>
              <a:gd name="connsiteX4" fmla="*/ 1888079 w 1888079"/>
              <a:gd name="connsiteY4" fmla="*/ 3993503 h 3993503"/>
              <a:gd name="connsiteX5" fmla="*/ 0 w 1888079"/>
              <a:gd name="connsiteY5" fmla="*/ 1995947 h 3993503"/>
              <a:gd name="connsiteX6" fmla="*/ 0 w 1888079"/>
              <a:gd name="connsiteY6" fmla="*/ 1959947 h 3993503"/>
              <a:gd name="connsiteX7" fmla="*/ 1006333 w 1888079"/>
              <a:gd name="connsiteY7" fmla="*/ 1959947 h 3993503"/>
              <a:gd name="connsiteX8" fmla="*/ 1006333 w 1888079"/>
              <a:gd name="connsiteY8" fmla="*/ 1995947 h 399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8079" h="3993503">
                <a:moveTo>
                  <a:pt x="1006336" y="3993503"/>
                </a:moveTo>
                <a:lnTo>
                  <a:pt x="1006336" y="440871"/>
                </a:lnTo>
                <a:lnTo>
                  <a:pt x="1447208" y="0"/>
                </a:lnTo>
                <a:lnTo>
                  <a:pt x="1888079" y="440872"/>
                </a:lnTo>
                <a:lnTo>
                  <a:pt x="1888079" y="3993503"/>
                </a:lnTo>
                <a:close/>
                <a:moveTo>
                  <a:pt x="0" y="1995947"/>
                </a:moveTo>
                <a:lnTo>
                  <a:pt x="0" y="1959947"/>
                </a:lnTo>
                <a:lnTo>
                  <a:pt x="1006333" y="1959947"/>
                </a:lnTo>
                <a:lnTo>
                  <a:pt x="1006333" y="1995947"/>
                </a:lnTo>
                <a:close/>
              </a:path>
            </a:pathLst>
          </a:custGeom>
          <a:solidFill>
            <a:srgbClr val="FFD60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de-DE" noProof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BDA56C-F1B3-46DB-B9AC-CFF4B31A864B}"/>
              </a:ext>
            </a:extLst>
          </p:cNvPr>
          <p:cNvSpPr/>
          <p:nvPr/>
        </p:nvSpPr>
        <p:spPr>
          <a:xfrm>
            <a:off x="1648406" y="3324422"/>
            <a:ext cx="191513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noProof="0">
                <a:latin typeface="+mj-lt"/>
              </a:rPr>
              <a:t>april</a:t>
            </a:r>
          </a:p>
        </p:txBody>
      </p:sp>
    </p:spTree>
    <p:extLst>
      <p:ext uri="{BB962C8B-B14F-4D97-AF65-F5344CB8AC3E}">
        <p14:creationId xmlns:p14="http://schemas.microsoft.com/office/powerpoint/2010/main" val="2936177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0A55FE7-04D1-4388-84D0-92D4628D4E42}"/>
              </a:ext>
            </a:extLst>
          </p:cNvPr>
          <p:cNvSpPr/>
          <p:nvPr/>
        </p:nvSpPr>
        <p:spPr>
          <a:xfrm>
            <a:off x="2886197" y="2939867"/>
            <a:ext cx="1025403" cy="1025403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de-DE" sz="2400" noProof="0">
                <a:latin typeface="+mj-lt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52C5CF-8C67-47D1-AD8B-16BECCDA218F}"/>
              </a:ext>
            </a:extLst>
          </p:cNvPr>
          <p:cNvSpPr/>
          <p:nvPr/>
        </p:nvSpPr>
        <p:spPr>
          <a:xfrm>
            <a:off x="4276847" y="3037069"/>
            <a:ext cx="3952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noProof="0">
                <a:latin typeface="+mj-lt"/>
              </a:rPr>
              <a:t>Schnelleres fallen der tetriminoes je nach punktzahl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4C5782F-0D02-4648-AB4D-D65ACF643FA3}"/>
              </a:ext>
            </a:extLst>
          </p:cNvPr>
          <p:cNvSpPr/>
          <p:nvPr/>
        </p:nvSpPr>
        <p:spPr>
          <a:xfrm>
            <a:off x="2886197" y="4225599"/>
            <a:ext cx="1025403" cy="1025403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de-DE" sz="2400" noProof="0">
                <a:latin typeface="+mj-lt"/>
              </a:rPr>
              <a:t>03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9E15A-B804-491C-AD3D-7A6158C27D09}"/>
              </a:ext>
            </a:extLst>
          </p:cNvPr>
          <p:cNvSpPr/>
          <p:nvPr/>
        </p:nvSpPr>
        <p:spPr>
          <a:xfrm>
            <a:off x="4276846" y="4322801"/>
            <a:ext cx="3603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noProof="0">
                <a:latin typeface="+mj-lt"/>
              </a:rPr>
              <a:t>Musik mit zunehmendem tempo je höher die punktzahl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D5F45-724F-46B2-87F0-FD2237D97B6D}"/>
              </a:ext>
            </a:extLst>
          </p:cNvPr>
          <p:cNvSpPr txBox="1"/>
          <p:nvPr/>
        </p:nvSpPr>
        <p:spPr>
          <a:xfrm>
            <a:off x="1642742" y="630424"/>
            <a:ext cx="881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de-DE"/>
              <a:t>Zu realisierende features</a:t>
            </a:r>
            <a:endParaRPr lang="de-DE" noProof="0"/>
          </a:p>
        </p:txBody>
      </p:sp>
      <p:sp>
        <p:nvSpPr>
          <p:cNvPr id="9" name="타원 4">
            <a:extLst>
              <a:ext uri="{FF2B5EF4-FFF2-40B4-BE49-F238E27FC236}">
                <a16:creationId xmlns:a16="http://schemas.microsoft.com/office/drawing/2014/main" id="{97156508-13A6-D5AC-7A1A-CE34425EF54C}"/>
              </a:ext>
            </a:extLst>
          </p:cNvPr>
          <p:cNvSpPr/>
          <p:nvPr/>
        </p:nvSpPr>
        <p:spPr>
          <a:xfrm>
            <a:off x="2886197" y="5414129"/>
            <a:ext cx="1025403" cy="1025403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de-DE" sz="2400" noProof="0">
                <a:latin typeface="+mj-lt"/>
              </a:rPr>
              <a:t>04</a:t>
            </a:r>
          </a:p>
        </p:txBody>
      </p:sp>
      <p:sp>
        <p:nvSpPr>
          <p:cNvPr id="12" name="직사각형 6">
            <a:extLst>
              <a:ext uri="{FF2B5EF4-FFF2-40B4-BE49-F238E27FC236}">
                <a16:creationId xmlns:a16="http://schemas.microsoft.com/office/drawing/2014/main" id="{F2623AC8-86D9-7975-3AE2-A0EE2FF34FE5}"/>
              </a:ext>
            </a:extLst>
          </p:cNvPr>
          <p:cNvSpPr/>
          <p:nvPr/>
        </p:nvSpPr>
        <p:spPr>
          <a:xfrm>
            <a:off x="4276846" y="5695997"/>
            <a:ext cx="39527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noProof="0">
                <a:latin typeface="+mj-lt"/>
              </a:rPr>
              <a:t>Scoreboard anzeige aufs display</a:t>
            </a:r>
          </a:p>
        </p:txBody>
      </p:sp>
      <p:sp>
        <p:nvSpPr>
          <p:cNvPr id="15" name="타원 1">
            <a:extLst>
              <a:ext uri="{FF2B5EF4-FFF2-40B4-BE49-F238E27FC236}">
                <a16:creationId xmlns:a16="http://schemas.microsoft.com/office/drawing/2014/main" id="{76D401F6-2AD4-5145-3D95-DC410F9D2F16}"/>
              </a:ext>
            </a:extLst>
          </p:cNvPr>
          <p:cNvSpPr/>
          <p:nvPr/>
        </p:nvSpPr>
        <p:spPr>
          <a:xfrm>
            <a:off x="2886197" y="1556933"/>
            <a:ext cx="1025403" cy="1025403"/>
          </a:xfrm>
          <a:prstGeom prst="ellipse">
            <a:avLst/>
          </a:prstGeom>
          <a:noFill/>
          <a:ln w="12700" cap="flat">
            <a:solidFill>
              <a:schemeClr val="tx1"/>
            </a:solidFill>
            <a:prstDash val="solid"/>
            <a:miter/>
          </a:ln>
          <a:effectLst/>
        </p:spPr>
        <p:txBody>
          <a:bodyPr rtlCol="0" anchor="ctr"/>
          <a:lstStyle/>
          <a:p>
            <a:pPr algn="ctr"/>
            <a:r>
              <a:rPr lang="de-DE" sz="2400" noProof="0">
                <a:latin typeface="+mj-lt"/>
              </a:rPr>
              <a:t>01</a:t>
            </a:r>
          </a:p>
        </p:txBody>
      </p:sp>
      <p:sp>
        <p:nvSpPr>
          <p:cNvPr id="16" name="직사각형 3">
            <a:extLst>
              <a:ext uri="{FF2B5EF4-FFF2-40B4-BE49-F238E27FC236}">
                <a16:creationId xmlns:a16="http://schemas.microsoft.com/office/drawing/2014/main" id="{D30235E6-52C2-5E83-38CE-BA4EBDF0791E}"/>
              </a:ext>
            </a:extLst>
          </p:cNvPr>
          <p:cNvSpPr/>
          <p:nvPr/>
        </p:nvSpPr>
        <p:spPr>
          <a:xfrm>
            <a:off x="4276846" y="1838801"/>
            <a:ext cx="4155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noProof="0">
                <a:latin typeface="+mj-lt"/>
              </a:rPr>
              <a:t>Farbkodiertes Tetrimino aufs display </a:t>
            </a:r>
          </a:p>
        </p:txBody>
      </p:sp>
    </p:spTree>
    <p:extLst>
      <p:ext uri="{BB962C8B-B14F-4D97-AF65-F5344CB8AC3E}">
        <p14:creationId xmlns:p14="http://schemas.microsoft.com/office/powerpoint/2010/main" val="3736920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162E1-731A-BDA0-9D84-72B5950F6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8FAFEB-A876-F6AB-ADA6-879FFDA5A9E6}"/>
              </a:ext>
            </a:extLst>
          </p:cNvPr>
          <p:cNvSpPr txBox="1"/>
          <p:nvPr/>
        </p:nvSpPr>
        <p:spPr>
          <a:xfrm>
            <a:off x="3606800" y="2875002"/>
            <a:ext cx="49784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 noProof="0">
                <a:latin typeface="+mj-lt"/>
                <a:cs typeface="Arial"/>
              </a:rPr>
              <a:t>demo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77221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3568700" y="2705725"/>
            <a:ext cx="5054600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de-DE" sz="8800" b="0" noProof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4BFAE-D7C7-0440-16EF-23B14F609C8A}"/>
              </a:ext>
            </a:extLst>
          </p:cNvPr>
          <p:cNvSpPr txBox="1"/>
          <p:nvPr/>
        </p:nvSpPr>
        <p:spPr>
          <a:xfrm>
            <a:off x="1111250" y="2216150"/>
            <a:ext cx="10172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: https://github.com/caxzer/FPGA-Tetris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http://www.tinyvga.com/vga-timing/640x480@60Hz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https://www.zephyrproject.org/how-to-debounce-button-inputs-in-a-rtos/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https://www.amd.com/content/dam/amd/en/documents/university/aup-boards/XUPBasys3/documentation/Basys3_rm_8_22_2014.pdf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4C010-D9C7-E35C-6DD6-3C8D3CEBD8A4}"/>
              </a:ext>
            </a:extLst>
          </p:cNvPr>
          <p:cNvSpPr txBox="1"/>
          <p:nvPr/>
        </p:nvSpPr>
        <p:spPr>
          <a:xfrm>
            <a:off x="1111250" y="1569819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>
                <a:latin typeface="+mj-lt"/>
                <a:cs typeface="Arial" panose="020B0604020202020204" pitchFamily="34" charset="0"/>
              </a:rPr>
              <a:t>Referenzen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11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E1EC664-A5A5-4A79-A6DF-84D8990D6300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grundbegriffe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 descr="A group of colorful blocks&#10;&#10;AI-generated content may be incorrect.">
            <a:extLst>
              <a:ext uri="{FF2B5EF4-FFF2-40B4-BE49-F238E27FC236}">
                <a16:creationId xmlns:a16="http://schemas.microsoft.com/office/drawing/2014/main" id="{C32B1334-3A4F-C7BA-52FB-F6A300721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436" y="1725681"/>
            <a:ext cx="6467475" cy="4648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D97A55-7550-30C8-ED94-8DA482431EC2}"/>
              </a:ext>
            </a:extLst>
          </p:cNvPr>
          <p:cNvSpPr txBox="1"/>
          <p:nvPr/>
        </p:nvSpPr>
        <p:spPr>
          <a:xfrm>
            <a:off x="5495941" y="2070157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000</a:t>
            </a:r>
            <a:endParaRPr lang="de-DE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1DCB7-1D9C-6669-06A1-A7B4D1577B72}"/>
              </a:ext>
            </a:extLst>
          </p:cNvPr>
          <p:cNvSpPr txBox="1"/>
          <p:nvPr/>
        </p:nvSpPr>
        <p:spPr>
          <a:xfrm>
            <a:off x="6813112" y="1340813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001</a:t>
            </a:r>
            <a:endParaRPr lang="de-DE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546706-BDCF-B2CF-A312-5F4FC97FDBBE}"/>
              </a:ext>
            </a:extLst>
          </p:cNvPr>
          <p:cNvSpPr txBox="1"/>
          <p:nvPr/>
        </p:nvSpPr>
        <p:spPr>
          <a:xfrm>
            <a:off x="8478626" y="2070156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010</a:t>
            </a:r>
            <a:endParaRPr lang="de-DE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DB58D-CB0F-AE28-1DC6-0FE896869F0E}"/>
              </a:ext>
            </a:extLst>
          </p:cNvPr>
          <p:cNvSpPr txBox="1"/>
          <p:nvPr/>
        </p:nvSpPr>
        <p:spPr>
          <a:xfrm>
            <a:off x="10133254" y="2070156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011</a:t>
            </a:r>
            <a:endParaRPr lang="de-DE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602F8-C8FC-F42D-0DEA-7DA93491C07E}"/>
              </a:ext>
            </a:extLst>
          </p:cNvPr>
          <p:cNvSpPr txBox="1"/>
          <p:nvPr/>
        </p:nvSpPr>
        <p:spPr>
          <a:xfrm>
            <a:off x="6290598" y="4040471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100</a:t>
            </a:r>
            <a:endParaRPr lang="de-DE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D1EC5F-4F70-5042-9B10-056FA66D9AAA}"/>
              </a:ext>
            </a:extLst>
          </p:cNvPr>
          <p:cNvSpPr txBox="1"/>
          <p:nvPr/>
        </p:nvSpPr>
        <p:spPr>
          <a:xfrm>
            <a:off x="8337112" y="4040471"/>
            <a:ext cx="106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101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0F9EE-D3E1-2991-BAF5-692CAA3AD30E}"/>
              </a:ext>
            </a:extLst>
          </p:cNvPr>
          <p:cNvSpPr txBox="1"/>
          <p:nvPr/>
        </p:nvSpPr>
        <p:spPr>
          <a:xfrm>
            <a:off x="8975090" y="4532108"/>
            <a:ext cx="2830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noProof="0">
                <a:cs typeface="Poppins Light"/>
              </a:rPr>
              <a:t>110</a:t>
            </a:r>
            <a:endParaRPr lang="de-DE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9E153-BB9A-76A4-8A60-D88BF28C03D1}"/>
              </a:ext>
            </a:extLst>
          </p:cNvPr>
          <p:cNvSpPr txBox="1"/>
          <p:nvPr/>
        </p:nvSpPr>
        <p:spPr>
          <a:xfrm>
            <a:off x="171377" y="3914513"/>
            <a:ext cx="48133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noProof="0" dirty="0"/>
              <a:t>fällt eine Blockeinheit alle 2 </a:t>
            </a:r>
          </a:p>
          <a:p>
            <a:r>
              <a:rPr lang="de-DE" sz="2000" dirty="0"/>
              <a:t>    </a:t>
            </a:r>
            <a:r>
              <a:rPr lang="de-DE" sz="2000" noProof="0" dirty="0"/>
              <a:t>Sekunden taktsynchron von selbst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noProof="0" dirty="0"/>
              <a:t>abgelegt im Feld X=5;Y=2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noProof="0" dirty="0"/>
              <a:t>X: Drehachse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noProof="0" dirty="0"/>
              <a:t>Quadratstück lässt sich nicht drehen</a:t>
            </a:r>
            <a:endParaRPr lang="de-DE" sz="1600" noProof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B559D7-17BF-9C35-02E6-6D2591E47CD8}"/>
              </a:ext>
            </a:extLst>
          </p:cNvPr>
          <p:cNvSpPr txBox="1"/>
          <p:nvPr/>
        </p:nvSpPr>
        <p:spPr>
          <a:xfrm>
            <a:off x="297761" y="2844225"/>
            <a:ext cx="230888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 dirty="0">
                <a:latin typeface="+mj-lt"/>
                <a:cs typeface="Arial"/>
              </a:rPr>
              <a:t>01.</a:t>
            </a:r>
          </a:p>
          <a:p>
            <a:r>
              <a:rPr lang="de-DE" sz="3600" noProof="0" dirty="0">
                <a:latin typeface="+mj-lt"/>
                <a:cs typeface="Arial"/>
              </a:rPr>
              <a:t>DAS tetr</a:t>
            </a:r>
            <a:r>
              <a:rPr lang="de-DE" sz="3600" dirty="0">
                <a:latin typeface="+mj-lt"/>
                <a:cs typeface="Arial"/>
              </a:rPr>
              <a:t>I</a:t>
            </a:r>
            <a:r>
              <a:rPr lang="de-DE" sz="3600" noProof="0" dirty="0">
                <a:latin typeface="+mj-lt"/>
                <a:cs typeface="Arial"/>
              </a:rPr>
              <a:t>mino</a:t>
            </a:r>
            <a:endParaRPr lang="de-DE" sz="3600" noProof="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45B5-C8F7-66F4-9BE7-6EE87374E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CA43EDA-4E2E-8C4B-7C23-9075B95296E3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grundbegriffe</a:t>
            </a:r>
            <a:endParaRPr lang="de-DE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14F24-7063-44DB-E550-83252138CEE6}"/>
              </a:ext>
            </a:extLst>
          </p:cNvPr>
          <p:cNvSpPr txBox="1"/>
          <p:nvPr/>
        </p:nvSpPr>
        <p:spPr>
          <a:xfrm>
            <a:off x="627961" y="1983140"/>
            <a:ext cx="173423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02.</a:t>
            </a:r>
          </a:p>
          <a:p>
            <a:r>
              <a:rPr lang="de-DE" sz="3600" noProof="0">
                <a:latin typeface="+mj-lt"/>
                <a:cs typeface="Arial"/>
              </a:rPr>
              <a:t>block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B2E7EE-9340-98A3-3F31-278A9E3CA7D4}"/>
              </a:ext>
            </a:extLst>
          </p:cNvPr>
          <p:cNvSpPr txBox="1"/>
          <p:nvPr/>
        </p:nvSpPr>
        <p:spPr>
          <a:xfrm>
            <a:off x="627961" y="3183469"/>
            <a:ext cx="532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noProof="0"/>
              <a:t>quadratförmiger Teil des Tetriminos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20674-93A5-0BB9-FCFD-FCF303B53C4B}"/>
              </a:ext>
            </a:extLst>
          </p:cNvPr>
          <p:cNvSpPr txBox="1"/>
          <p:nvPr/>
        </p:nvSpPr>
        <p:spPr>
          <a:xfrm>
            <a:off x="627961" y="3783633"/>
            <a:ext cx="173423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03.</a:t>
            </a:r>
          </a:p>
          <a:p>
            <a:r>
              <a:rPr lang="de-DE" sz="3600" noProof="0">
                <a:latin typeface="+mj-lt"/>
                <a:cs typeface="Arial"/>
              </a:rPr>
              <a:t>GRID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82F1B-268C-1A16-5A35-F16D119CEC19}"/>
              </a:ext>
            </a:extLst>
          </p:cNvPr>
          <p:cNvSpPr txBox="1"/>
          <p:nvPr/>
        </p:nvSpPr>
        <p:spPr>
          <a:xfrm>
            <a:off x="627961" y="4983962"/>
            <a:ext cx="532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noProof="0"/>
              <a:t>Spielfeld einschließlich Rand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32BC2-FF54-9FD8-D3C5-9574AD74516D}"/>
              </a:ext>
            </a:extLst>
          </p:cNvPr>
          <p:cNvSpPr txBox="1"/>
          <p:nvPr/>
        </p:nvSpPr>
        <p:spPr>
          <a:xfrm>
            <a:off x="5952524" y="1983140"/>
            <a:ext cx="173423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03.</a:t>
            </a:r>
          </a:p>
          <a:p>
            <a:r>
              <a:rPr lang="de-DE" sz="3600" noProof="0">
                <a:latin typeface="+mj-lt"/>
                <a:cs typeface="Arial"/>
              </a:rPr>
              <a:t>FIeld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35881-3594-A32C-987C-71439FFAFD5B}"/>
              </a:ext>
            </a:extLst>
          </p:cNvPr>
          <p:cNvSpPr txBox="1"/>
          <p:nvPr/>
        </p:nvSpPr>
        <p:spPr>
          <a:xfrm>
            <a:off x="5952524" y="3183469"/>
            <a:ext cx="532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noProof="0"/>
              <a:t>Spielfeld ausschließlich Rand</a:t>
            </a:r>
          </a:p>
        </p:txBody>
      </p:sp>
    </p:spTree>
    <p:extLst>
      <p:ext uri="{BB962C8B-B14F-4D97-AF65-F5344CB8AC3E}">
        <p14:creationId xmlns:p14="http://schemas.microsoft.com/office/powerpoint/2010/main" val="118413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AF48-3C30-93C2-C891-C7EEFA440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7BBCAEB-A287-422C-9EDA-2CE595C8E320}"/>
              </a:ext>
            </a:extLst>
          </p:cNvPr>
          <p:cNvSpPr txBox="1"/>
          <p:nvPr/>
        </p:nvSpPr>
        <p:spPr>
          <a:xfrm>
            <a:off x="619449" y="3645465"/>
            <a:ext cx="916980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 dirty="0">
                <a:cs typeface="Poppins Light"/>
              </a:rPr>
              <a:t>Linke Taste: Fallendes Tetr</a:t>
            </a:r>
            <a:r>
              <a:rPr lang="de-DE" sz="1400" dirty="0">
                <a:cs typeface="Poppins Light"/>
              </a:rPr>
              <a:t>i</a:t>
            </a:r>
            <a:r>
              <a:rPr lang="de-DE" sz="1400" noProof="0" dirty="0">
                <a:cs typeface="Poppins Light"/>
              </a:rPr>
              <a:t>mino um einen Block nach links bewegen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 dirty="0">
                <a:cs typeface="Poppins Light"/>
              </a:rPr>
              <a:t>Recte Taste:  Fallendes Tetrimino um einen Block nach rechts bewegen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 dirty="0">
                <a:cs typeface="Poppins Light"/>
              </a:rPr>
              <a:t>Mittlere Taste:  Fallendes Tetrimino 90° um die Drehachse im Uhrzeigersinn rotieren</a:t>
            </a:r>
            <a:endParaRPr lang="de-DE" noProof="0" dirty="0">
              <a:cs typeface="Poppins Ligh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 dirty="0">
                <a:cs typeface="Poppins Light"/>
              </a:rPr>
              <a:t>Untere Taste: Tetrimino um einem Block nach unten bewegen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cs typeface="Poppins Light"/>
              </a:rPr>
              <a:t>Obere Taste : Tetrimino erreicht sofort den Boden</a:t>
            </a:r>
            <a:endParaRPr lang="de-DE" sz="1400" noProof="0" dirty="0">
              <a:cs typeface="Poppins Ligh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noProof="0" dirty="0">
                <a:cs typeface="Poppins Light"/>
              </a:rPr>
              <a:t>Schalter: Spiel starten/zurücksetzen</a:t>
            </a:r>
            <a:endParaRPr lang="de-DE" noProof="0" dirty="0">
              <a:cs typeface="Poppins Light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35D82F2-2625-C11A-80EB-3E93E64156A0}"/>
              </a:ext>
            </a:extLst>
          </p:cNvPr>
          <p:cNvSpPr/>
          <p:nvPr/>
        </p:nvSpPr>
        <p:spPr>
          <a:xfrm>
            <a:off x="632148" y="3186031"/>
            <a:ext cx="2591206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2400" noProof="0">
                <a:latin typeface="+mj-lt"/>
              </a:rPr>
              <a:t>Reservierte Tasten: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D9EDC-9D38-40AA-B525-3745772A6BDF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Steuerung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588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3606800" y="2875002"/>
            <a:ext cx="49784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lang="de-DE" sz="6600" noProof="0">
                <a:latin typeface="+mj-lt"/>
                <a:cs typeface="Arial"/>
              </a:rPr>
              <a:t>Blockschaltbild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7838C-73BE-278F-B5FB-B393F133C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C2957DC-AE6D-6A7C-EDCE-660B8981C71A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solidFill>
                  <a:srgbClr val="000000"/>
                </a:solidFill>
                <a:latin typeface="Bebas Neue"/>
                <a:ea typeface="Bebas Neue"/>
                <a:cs typeface="Bebas Neue"/>
              </a:rPr>
              <a:t>überblick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machine&#10;&#10;AI-generated content may be incorrect.">
            <a:extLst>
              <a:ext uri="{FF2B5EF4-FFF2-40B4-BE49-F238E27FC236}">
                <a16:creationId xmlns:a16="http://schemas.microsoft.com/office/drawing/2014/main" id="{FB6D2D9E-E2B6-F9FD-1345-15245797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375"/>
            <a:ext cx="12192000" cy="48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01B98-4739-A37F-14DC-BD93B6BB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1FD3D5E-C0F9-D964-D04C-C7AE21D69BE7}"/>
              </a:ext>
            </a:extLst>
          </p:cNvPr>
          <p:cNvSpPr txBox="1"/>
          <p:nvPr/>
        </p:nvSpPr>
        <p:spPr>
          <a:xfrm>
            <a:off x="1697549" y="521931"/>
            <a:ext cx="49298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3600" noProof="0">
                <a:latin typeface="+mj-lt"/>
                <a:cs typeface="Arial"/>
              </a:rPr>
              <a:t>Game engine</a:t>
            </a:r>
            <a:endParaRPr lang="de-DE" sz="3600" noProof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38D438F9-CCCC-F2CE-12DA-532F9B6B3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120"/>
            <a:ext cx="12192000" cy="47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8367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900f97-a61a-4043-b212-6ca2bb576c2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3CB53AA07FCD94E82853A8AED1C6805" ma:contentTypeVersion="13" ma:contentTypeDescription="Ein neues Dokument erstellen." ma:contentTypeScope="" ma:versionID="5d5dcabe7aba09358c9405f05ba7b816">
  <xsd:schema xmlns:xsd="http://www.w3.org/2001/XMLSchema" xmlns:xs="http://www.w3.org/2001/XMLSchema" xmlns:p="http://schemas.microsoft.com/office/2006/metadata/properties" xmlns:ns3="a0900f97-a61a-4043-b212-6ca2bb576c29" xmlns:ns4="8ca3cae1-fe5e-4a80-b3e7-881f29eae3f4" targetNamespace="http://schemas.microsoft.com/office/2006/metadata/properties" ma:root="true" ma:fieldsID="5f7ea062955471fd8e15b504f28fffc0" ns3:_="" ns4:_="">
    <xsd:import namespace="a0900f97-a61a-4043-b212-6ca2bb576c29"/>
    <xsd:import namespace="8ca3cae1-fe5e-4a80-b3e7-881f29eae3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00f97-a61a-4043-b212-6ca2bb576c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3cae1-fe5e-4a80-b3e7-881f29eae3f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749603-D0C4-4FB0-8C81-9AD86FE54A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515334-89F3-4C53-8E65-F88145BA421E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8ca3cae1-fe5e-4a80-b3e7-881f29eae3f4"/>
    <ds:schemaRef ds:uri="http://schemas.microsoft.com/office/infopath/2007/PartnerControls"/>
    <ds:schemaRef ds:uri="a0900f97-a61a-4043-b212-6ca2bb576c29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580611A-93A4-48D8-ADA4-69A335EC758B}">
  <ds:schemaRefs>
    <ds:schemaRef ds:uri="8ca3cae1-fe5e-4a80-b3e7-881f29eae3f4"/>
    <ds:schemaRef ds:uri="a0900f97-a61a-4043-b212-6ca2bb576c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1049</Words>
  <Application>Microsoft Office PowerPoint</Application>
  <PresentationFormat>Widescreen</PresentationFormat>
  <Paragraphs>252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Poppins Light</vt:lpstr>
      <vt:lpstr>Bebas Neue</vt:lpstr>
      <vt:lpstr>Wingdings</vt:lpstr>
      <vt:lpstr>Arial</vt:lpstr>
      <vt:lpstr>맑은 고딕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Tan, Zhi Hao</cp:lastModifiedBy>
  <cp:revision>12</cp:revision>
  <dcterms:created xsi:type="dcterms:W3CDTF">2019-04-06T05:20:47Z</dcterms:created>
  <dcterms:modified xsi:type="dcterms:W3CDTF">2025-05-25T17:27:45Z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0x010100A3CB53AA07FCD94E82853A8AED1C6805</vt:lpwstr>
  </property>
  <property fmtid="{D5CDD505-2E9C-101B-9397-08002B2CF9AE}" pid="3" name="MSIP_Label_defa4170-0d19-0005-0000-bc88714345d2_Enabled">
    <vt:lpwstr>true</vt:lpwstr>
  </property>
  <property fmtid="{D5CDD505-2E9C-101B-9397-08002B2CF9AE}" pid="4" name="MSIP_Label_defa4170-0d19-0005-0000-bc88714345d2_SetDate">
    <vt:lpwstr>2025-05-22T16:59:18Z</vt:lpwstr>
  </property>
  <property fmtid="{D5CDD505-2E9C-101B-9397-08002B2CF9AE}" pid="5" name="MSIP_Label_defa4170-0d19-0005-0000-bc88714345d2_Method">
    <vt:lpwstr>Privileged</vt:lpwstr>
  </property>
  <property fmtid="{D5CDD505-2E9C-101B-9397-08002B2CF9AE}" pid="6" name="MSIP_Label_defa4170-0d19-0005-0000-bc88714345d2_Name">
    <vt:lpwstr>defa4170-0d19-0005-0000-bc88714345d2</vt:lpwstr>
  </property>
  <property fmtid="{D5CDD505-2E9C-101B-9397-08002B2CF9AE}" pid="7" name="MSIP_Label_defa4170-0d19-0005-0000-bc88714345d2_SiteId">
    <vt:lpwstr>2c6cac8d-ab61-47b3-8209-4df2e46aefbc</vt:lpwstr>
  </property>
  <property fmtid="{D5CDD505-2E9C-101B-9397-08002B2CF9AE}" pid="8" name="MSIP_Label_defa4170-0d19-0005-0000-bc88714345d2_ActionId">
    <vt:lpwstr>2a9088d1-f726-487c-95e0-cdb5d1ae7c4a</vt:lpwstr>
  </property>
  <property fmtid="{D5CDD505-2E9C-101B-9397-08002B2CF9AE}" pid="9" name="MSIP_Label_defa4170-0d19-0005-0000-bc88714345d2_ContentBits">
    <vt:lpwstr>0</vt:lpwstr>
  </property>
  <property fmtid="{D5CDD505-2E9C-101B-9397-08002B2CF9AE}" pid="10" name="MSIP_Label_defa4170-0d19-0005-0000-bc88714345d2_Tag">
    <vt:lpwstr>10, 0, 1, 1</vt:lpwstr>
  </property>
</Properties>
</file>